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7"/>
  </p:notesMasterIdLst>
  <p:sldIdLst>
    <p:sldId id="279" r:id="rId2"/>
    <p:sldId id="258" r:id="rId3"/>
    <p:sldId id="307" r:id="rId4"/>
    <p:sldId id="306" r:id="rId5"/>
    <p:sldId id="351" r:id="rId6"/>
    <p:sldId id="312" r:id="rId7"/>
    <p:sldId id="350" r:id="rId8"/>
    <p:sldId id="315" r:id="rId9"/>
    <p:sldId id="316" r:id="rId10"/>
    <p:sldId id="317" r:id="rId11"/>
    <p:sldId id="326" r:id="rId12"/>
    <p:sldId id="327" r:id="rId13"/>
    <p:sldId id="329" r:id="rId14"/>
    <p:sldId id="330" r:id="rId15"/>
    <p:sldId id="344" r:id="rId16"/>
    <p:sldId id="345" r:id="rId17"/>
    <p:sldId id="331" r:id="rId18"/>
    <p:sldId id="332" r:id="rId19"/>
    <p:sldId id="313" r:id="rId20"/>
    <p:sldId id="334" r:id="rId21"/>
    <p:sldId id="335" r:id="rId22"/>
    <p:sldId id="336" r:id="rId23"/>
    <p:sldId id="337" r:id="rId24"/>
    <p:sldId id="338" r:id="rId25"/>
    <p:sldId id="340" r:id="rId26"/>
    <p:sldId id="314" r:id="rId27"/>
    <p:sldId id="341" r:id="rId28"/>
    <p:sldId id="342" r:id="rId29"/>
    <p:sldId id="352" r:id="rId30"/>
    <p:sldId id="324" r:id="rId31"/>
    <p:sldId id="310" r:id="rId32"/>
    <p:sldId id="311" r:id="rId33"/>
    <p:sldId id="274" r:id="rId34"/>
    <p:sldId id="328" r:id="rId35"/>
    <p:sldId id="282" r:id="rId36"/>
  </p:sldIdLst>
  <p:sldSz cx="9144000" cy="5143500" type="screen16x9"/>
  <p:notesSz cx="6858000" cy="9144000"/>
  <p:embeddedFontLst>
    <p:embeddedFont>
      <p:font typeface="DM Sans" pitchFamily="2" charset="0"/>
      <p:regular r:id="rId38"/>
      <p:bold r:id="rId39"/>
      <p:italic r:id="rId40"/>
      <p:boldItalic r:id="rId41"/>
    </p:embeddedFont>
    <p:embeddedFont>
      <p:font typeface="Fira Sans Extra Condensed Medium" panose="020B0604020202020204"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Orbitron" panose="020B0604020202020204" charset="0"/>
      <p:regular r:id="rId50"/>
      <p:bold r:id="rId51"/>
    </p:embeddedFont>
    <p:embeddedFont>
      <p:font typeface="Rubik ExtraBold" pitchFamily="2" charset="-79"/>
      <p:bold r:id="rId52"/>
      <p:boldItalic r:id="rId53"/>
    </p:embeddedFont>
    <p:embeddedFont>
      <p:font typeface="Rubik Medium" pitchFamily="2" charset="-79"/>
      <p:regular r:id="rId54"/>
      <p: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F0F"/>
    <a:srgbClr val="282626"/>
    <a:srgbClr val="050607"/>
    <a:srgbClr val="2A2828"/>
    <a:srgbClr val="050606"/>
    <a:srgbClr val="040506"/>
    <a:srgbClr val="262425"/>
    <a:srgbClr val="000000"/>
    <a:srgbClr val="B9C7D3"/>
    <a:srgbClr val="0706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F3FD77-7D73-4A79-8620-8C2C769DA82E}">
  <a:tblStyle styleId="{9AF3FD77-7D73-4A79-8620-8C2C769DA8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66" autoAdjust="0"/>
  </p:normalViewPr>
  <p:slideViewPr>
    <p:cSldViewPr snapToGrid="0">
      <p:cViewPr varScale="1">
        <p:scale>
          <a:sx n="99" d="100"/>
          <a:sy n="99" d="100"/>
        </p:scale>
        <p:origin x="154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860f3358a_0_23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860f3358a_0_23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that introduction! And thanks to all of you for attending!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a lot of people here in-person, and many more on Zoom including one of the software developers for the World Cube Association which governs Rubik’s Cube competitions.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can see, the title of my presentation is D.I.Y. </a:t>
            </a:r>
            <a:r>
              <a:rPr lang="en-US" dirty="0" err="1"/>
              <a:t>Smartcube</a:t>
            </a:r>
            <a:r>
              <a:rPr lang="en-US" dirty="0"/>
              <a:t>, and you may be wondering what is a </a:t>
            </a:r>
            <a:r>
              <a:rPr lang="en-US" dirty="0" err="1"/>
              <a:t>smartcube</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short, a </a:t>
            </a:r>
            <a:r>
              <a:rPr lang="en-US" dirty="0" err="1"/>
              <a:t>smartcube</a:t>
            </a:r>
            <a:r>
              <a:rPr lang="en-US" dirty="0"/>
              <a:t> is a special version of a Rubik’s Cube that can record the turns you make on the cube and transmit them wirelessly to another electronic device.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have been hugely impactful in the Rubik’s Cube </a:t>
            </a:r>
            <a:r>
              <a:rPr lang="en-US" dirty="0" err="1"/>
              <a:t>speedsolving</a:t>
            </a:r>
            <a:r>
              <a:rPr lang="en-US" dirty="0"/>
              <a:t> community because they enable advanced statistics that help </a:t>
            </a:r>
            <a:r>
              <a:rPr lang="en-US" dirty="0" err="1"/>
              <a:t>speedcubers</a:t>
            </a:r>
            <a:r>
              <a:rPr lang="en-US" dirty="0"/>
              <a:t> more quickly identify areas for improvement.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make a design that is </a:t>
            </a:r>
            <a:r>
              <a:rPr lang="en-US" b="1" dirty="0"/>
              <a:t>compatible </a:t>
            </a:r>
            <a:r>
              <a:rPr lang="en-US" b="0" dirty="0"/>
              <a:t>with an existing </a:t>
            </a:r>
            <a:r>
              <a:rPr lang="en-US" b="0" dirty="0" err="1"/>
              <a:t>speedcube</a:t>
            </a:r>
            <a:r>
              <a:rPr lang="en-US" b="0" dirty="0"/>
              <a:t>, we have to know how much space is available for embedding a turn tracking system.</a:t>
            </a:r>
          </a:p>
          <a:p>
            <a:pPr marL="158750" indent="0">
              <a:buNone/>
            </a:pPr>
            <a:endParaRPr lang="en-US" b="0" dirty="0"/>
          </a:p>
          <a:p>
            <a:pPr marL="158750" indent="0">
              <a:buNone/>
            </a:pPr>
            <a:r>
              <a:rPr lang="en-US" b="0" dirty="0"/>
              <a:t>As an example, </a:t>
            </a:r>
            <a:r>
              <a:rPr lang="en-US" dirty="0"/>
              <a:t>I took apart the </a:t>
            </a:r>
            <a:r>
              <a:rPr lang="en-US" dirty="0" err="1"/>
              <a:t>Gans</a:t>
            </a:r>
            <a:r>
              <a:rPr lang="en-US" dirty="0"/>
              <a:t> 356 </a:t>
            </a:r>
            <a:r>
              <a:rPr lang="en-US" dirty="0" err="1"/>
              <a:t>speedcube</a:t>
            </a:r>
            <a:r>
              <a:rPr lang="en-US" dirty="0"/>
              <a:t> I used in my first competition which you see in the picture on the right.</a:t>
            </a:r>
          </a:p>
          <a:p>
            <a:pPr marL="158750" indent="0">
              <a:buNone/>
            </a:pPr>
            <a:endParaRPr lang="en-US" dirty="0"/>
          </a:p>
          <a:p>
            <a:pPr marL="158750" indent="0">
              <a:buNone/>
            </a:pPr>
            <a:r>
              <a:rPr lang="en-US" dirty="0"/>
              <a:t>The biggest open space in the cube is located inside of the </a:t>
            </a:r>
            <a:r>
              <a:rPr lang="en-US" dirty="0" err="1"/>
              <a:t>centercap</a:t>
            </a:r>
            <a:r>
              <a:rPr lang="en-US" dirty="0"/>
              <a:t> where you see the screw and spring sticking up. This space also works well for a turn tracking system because the black plastic of the center cap rotates around the fixed screw, giving a point of reference to measure a rotation. </a:t>
            </a:r>
          </a:p>
          <a:p>
            <a:pPr marL="158750" indent="0">
              <a:buNone/>
            </a:pPr>
            <a:endParaRPr lang="en-US" dirty="0"/>
          </a:p>
          <a:p>
            <a:pPr marL="158750" indent="0">
              <a:buNone/>
            </a:pPr>
            <a:r>
              <a:rPr lang="en-US" dirty="0"/>
              <a:t>However, that space is still really small. In total, there is less than 16 square millimeters of open space, which is comparable to the surface area of a dime.</a:t>
            </a:r>
          </a:p>
        </p:txBody>
      </p:sp>
    </p:spTree>
    <p:extLst>
      <p:ext uri="{BB962C8B-B14F-4D97-AF65-F5344CB8AC3E}">
        <p14:creationId xmlns:p14="http://schemas.microsoft.com/office/powerpoint/2010/main" val="1270010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a:t>
            </a:r>
            <a:r>
              <a:rPr lang="en-US" b="1" dirty="0"/>
              <a:t>granular</a:t>
            </a:r>
            <a:r>
              <a:rPr lang="en-US" b="0" dirty="0"/>
              <a:t> statistics, I</a:t>
            </a:r>
            <a:r>
              <a:rPr lang="en-US" dirty="0"/>
              <a:t> pulled up the applications provided by various </a:t>
            </a:r>
            <a:r>
              <a:rPr lang="en-US" dirty="0" err="1"/>
              <a:t>smartcube</a:t>
            </a:r>
            <a:r>
              <a:rPr lang="en-US" dirty="0"/>
              <a:t> manufacturers to figure out what statistics they offered. After reviewing them, I determined that they could all be calculated from just two pieces of information: which face turn happened and when?</a:t>
            </a:r>
            <a:endParaRPr lang="es-ES" dirty="0"/>
          </a:p>
        </p:txBody>
      </p:sp>
    </p:spTree>
    <p:extLst>
      <p:ext uri="{BB962C8B-B14F-4D97-AF65-F5344CB8AC3E}">
        <p14:creationId xmlns:p14="http://schemas.microsoft.com/office/powerpoint/2010/main" val="3584740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finally, I read through all the </a:t>
            </a:r>
            <a:r>
              <a:rPr lang="en-US" b="1" dirty="0"/>
              <a:t>competition</a:t>
            </a:r>
            <a:r>
              <a:rPr lang="en-US" dirty="0"/>
              <a:t> regulations to find the ones relevant to </a:t>
            </a:r>
            <a:r>
              <a:rPr lang="en-US" dirty="0" err="1"/>
              <a:t>smartcubes</a:t>
            </a:r>
            <a:r>
              <a:rPr lang="en-US" dirty="0"/>
              <a:t>. </a:t>
            </a:r>
          </a:p>
          <a:p>
            <a:pPr marL="158750" indent="0">
              <a:buNone/>
            </a:pPr>
            <a:endParaRPr lang="en-US" dirty="0"/>
          </a:p>
          <a:p>
            <a:pPr marL="158750" indent="0">
              <a:buNone/>
            </a:pPr>
            <a:r>
              <a:rPr lang="en-US" dirty="0"/>
              <a:t>The key regulation is cited here which specifies that cubes used in competition cannot include embedded electronics (which is why commercial </a:t>
            </a:r>
            <a:r>
              <a:rPr lang="en-US" dirty="0" err="1"/>
              <a:t>smartcubes</a:t>
            </a:r>
            <a:r>
              <a:rPr lang="en-US" dirty="0"/>
              <a:t> are not competition legal).</a:t>
            </a:r>
          </a:p>
          <a:p>
            <a:pPr marL="158750" indent="0">
              <a:buNone/>
            </a:pPr>
            <a:endParaRPr lang="en-US" dirty="0"/>
          </a:p>
          <a:p>
            <a:pPr marL="158750" indent="0">
              <a:buNone/>
            </a:pPr>
            <a:r>
              <a:rPr lang="en-US" dirty="0"/>
              <a:t>As a result, any electronics I added to the cube to track its turns would have to be easily removable.</a:t>
            </a:r>
            <a:endParaRPr lang="es-ES" dirty="0"/>
          </a:p>
        </p:txBody>
      </p:sp>
    </p:spTree>
    <p:extLst>
      <p:ext uri="{BB962C8B-B14F-4D97-AF65-F5344CB8AC3E}">
        <p14:creationId xmlns:p14="http://schemas.microsoft.com/office/powerpoint/2010/main" val="268472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with those challenges outlined and constraints defined, it’s time to explore the prototype I designed to overcome them.</a:t>
            </a:r>
          </a:p>
          <a:p>
            <a:pPr marL="158750" indent="0">
              <a:buNone/>
            </a:pPr>
            <a:endParaRPr lang="en-US" dirty="0"/>
          </a:p>
          <a:p>
            <a:pPr marL="158750" indent="0">
              <a:buNone/>
            </a:pPr>
            <a:r>
              <a:rPr lang="en-US" dirty="0"/>
              <a:t>We’ll start by creating a protocol for the data to send from the </a:t>
            </a:r>
            <a:r>
              <a:rPr lang="en-US" dirty="0" err="1"/>
              <a:t>smartcube</a:t>
            </a:r>
            <a:r>
              <a:rPr lang="en-US" dirty="0"/>
              <a:t> to the microphone to communicate face turns.</a:t>
            </a:r>
          </a:p>
          <a:p>
            <a:pPr marL="158750" indent="0">
              <a:buNone/>
            </a:pPr>
            <a:endParaRPr lang="en-US" dirty="0"/>
          </a:p>
          <a:p>
            <a:pPr marL="158750" indent="0">
              <a:buNone/>
            </a:pPr>
            <a:r>
              <a:rPr lang="en-US" dirty="0"/>
              <a:t>With the protocol in place, we’ll discuss the creation of a prototype receiver to decode the audio, and the transmitter that will create it.</a:t>
            </a:r>
            <a:endParaRPr lang="es-ES" dirty="0"/>
          </a:p>
        </p:txBody>
      </p:sp>
    </p:spTree>
    <p:extLst>
      <p:ext uri="{BB962C8B-B14F-4D97-AF65-F5344CB8AC3E}">
        <p14:creationId xmlns:p14="http://schemas.microsoft.com/office/powerpoint/2010/main" val="1362372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explored several options for a protocol design in my thesis document, but the one I settled on is fairly straightforward.</a:t>
            </a:r>
          </a:p>
          <a:p>
            <a:pPr marL="158750" indent="0">
              <a:buNone/>
            </a:pPr>
            <a:endParaRPr lang="en-US" dirty="0"/>
          </a:p>
          <a:p>
            <a:pPr marL="158750" indent="0">
              <a:buNone/>
            </a:pPr>
            <a:r>
              <a:rPr lang="en-US" dirty="0"/>
              <a:t>Notice that the cube has six faces, *gesture on a cube 1,2,3,4,5,6*</a:t>
            </a:r>
          </a:p>
          <a:p>
            <a:pPr marL="158750" indent="0">
              <a:buNone/>
            </a:pPr>
            <a:endParaRPr lang="en-US" dirty="0"/>
          </a:p>
        </p:txBody>
      </p:sp>
    </p:spTree>
    <p:extLst>
      <p:ext uri="{BB962C8B-B14F-4D97-AF65-F5344CB8AC3E}">
        <p14:creationId xmlns:p14="http://schemas.microsoft.com/office/powerpoint/2010/main" val="3497425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Each of these faces can be in one of four possible alignments. *gesture with cube*</a:t>
            </a:r>
          </a:p>
        </p:txBody>
      </p:sp>
    </p:spTree>
    <p:extLst>
      <p:ext uri="{BB962C8B-B14F-4D97-AF65-F5344CB8AC3E}">
        <p14:creationId xmlns:p14="http://schemas.microsoft.com/office/powerpoint/2010/main" val="3785557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these six faces with four alignments each gives us total of 24 unique alignments, each of which can be identified with a unique tone.</a:t>
            </a:r>
          </a:p>
          <a:p>
            <a:pPr marL="158750" indent="0">
              <a:buNone/>
            </a:pPr>
            <a:endParaRPr lang="en-US" dirty="0"/>
          </a:p>
          <a:p>
            <a:pPr marL="158750" indent="0">
              <a:buNone/>
            </a:pPr>
            <a:r>
              <a:rPr lang="en-US" dirty="0"/>
              <a:t>Each centerpiece will be responsible for generating the single tone corresponding to its current alignment, so the cube will be broadcasting six tones at all times.</a:t>
            </a:r>
          </a:p>
          <a:p>
            <a:pPr marL="158750" indent="0">
              <a:buNone/>
            </a:pPr>
            <a:endParaRPr lang="en-US" dirty="0"/>
          </a:p>
          <a:p>
            <a:pPr marL="158750" indent="0">
              <a:buNone/>
            </a:pPr>
            <a:r>
              <a:rPr lang="en-US" dirty="0"/>
              <a:t>Whenever a face is rotated, the transmitter in its </a:t>
            </a:r>
            <a:r>
              <a:rPr lang="en-US" dirty="0" err="1"/>
              <a:t>centercap</a:t>
            </a:r>
            <a:r>
              <a:rPr lang="en-US" dirty="0"/>
              <a:t> will broadcast the new tone corresponding to the new alignment.</a:t>
            </a:r>
          </a:p>
          <a:p>
            <a:pPr marL="158750" indent="0">
              <a:buNone/>
            </a:pPr>
            <a:endParaRPr lang="en-US" dirty="0"/>
          </a:p>
          <a:p>
            <a:pPr marL="158750" indent="0">
              <a:buNone/>
            </a:pPr>
            <a:r>
              <a:rPr lang="en-US" dirty="0"/>
              <a:t>By recording these tone changes over time, we can build a software algorithm that will convert the sequence of tone changes back into the original moves that were applied to the cube.</a:t>
            </a:r>
          </a:p>
        </p:txBody>
      </p:sp>
    </p:spTree>
    <p:extLst>
      <p:ext uri="{BB962C8B-B14F-4D97-AF65-F5344CB8AC3E}">
        <p14:creationId xmlns:p14="http://schemas.microsoft.com/office/powerpoint/2010/main" val="108310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understand how that algorithm works, we need to understand what those tone changes look like to the computer.</a:t>
            </a:r>
          </a:p>
          <a:p>
            <a:pPr marL="158750" indent="0">
              <a:buNone/>
            </a:pPr>
            <a:endParaRPr lang="en-US" dirty="0"/>
          </a:p>
          <a:p>
            <a:pPr marL="158750" indent="0">
              <a:buNone/>
            </a:pPr>
            <a:r>
              <a:rPr lang="en-US" dirty="0"/>
              <a:t>The blue and yellow image you see on the top right, is called a spectrogram. It helps us to visualize an audio recording by showing loud tones over time in bright yellow and quite tones in dark blue.</a:t>
            </a:r>
          </a:p>
          <a:p>
            <a:pPr marL="158750" indent="0">
              <a:buNone/>
            </a:pPr>
            <a:endParaRPr lang="en-US" dirty="0"/>
          </a:p>
          <a:p>
            <a:pPr marL="158750" indent="0">
              <a:buNone/>
            </a:pPr>
            <a:r>
              <a:rPr lang="en-US" dirty="0"/>
              <a:t>The lower graph represents a slice of the spectrogram and the six peaks you see in red represent the six tones broadcasting the alignment of each of the cube’s faces at that moment in time.</a:t>
            </a:r>
          </a:p>
          <a:p>
            <a:pPr marL="158750" indent="0">
              <a:buNone/>
            </a:pPr>
            <a:endParaRPr lang="en-US" dirty="0"/>
          </a:p>
          <a:p>
            <a:pPr marL="158750" indent="0">
              <a:buNone/>
            </a:pPr>
            <a:r>
              <a:rPr lang="en-US" dirty="0"/>
              <a:t>The fuzziness in the spectrogram represents the noise created by the cube itself as it turns.</a:t>
            </a:r>
          </a:p>
          <a:p>
            <a:pPr marL="158750" indent="0">
              <a:buNone/>
            </a:pPr>
            <a:endParaRPr lang="en-US" dirty="0"/>
          </a:p>
          <a:p>
            <a:pPr marL="158750" indent="0">
              <a:buNone/>
            </a:pPr>
            <a:r>
              <a:rPr lang="en-US" dirty="0"/>
              <a:t>The software algorithm simply scans over that spectrogram and records the moments when those peak frequencies move and converts those changes into the sequence of face turns executed on the cube.</a:t>
            </a:r>
          </a:p>
          <a:p>
            <a:pPr marL="158750" indent="0">
              <a:buNone/>
            </a:pPr>
            <a:endParaRPr lang="en-US" dirty="0"/>
          </a:p>
        </p:txBody>
      </p:sp>
    </p:spTree>
    <p:extLst>
      <p:ext uri="{BB962C8B-B14F-4D97-AF65-F5344CB8AC3E}">
        <p14:creationId xmlns:p14="http://schemas.microsoft.com/office/powerpoint/2010/main" val="492331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Since the transmitter is only responsible for switching between four tones, it can also use a relatively simple design.</a:t>
            </a:r>
          </a:p>
          <a:p>
            <a:pPr marL="158750" indent="0">
              <a:buNone/>
            </a:pPr>
            <a:endParaRPr lang="en-US" dirty="0"/>
          </a:p>
          <a:p>
            <a:pPr marL="158750" indent="0">
              <a:buNone/>
            </a:pPr>
            <a:r>
              <a:rPr lang="en-US" dirty="0"/>
              <a:t>The circuit design you see below has three main sections. </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First, the large black component is a 555 timer, which produces a consistent rhythm of high and low voltages.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Second, the small group of green lines at the bottom left is a set of resistors which control the frequency of the voltage swings output by the 555 timer. Each of the four resistors creates a different frequency, and the switch ensures that only one is active at a time.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Finally, the green speaker on the far left converts the 555 timer’s voltage swings into audible sound.</a:t>
            </a:r>
          </a:p>
        </p:txBody>
      </p:sp>
    </p:spTree>
    <p:extLst>
      <p:ext uri="{BB962C8B-B14F-4D97-AF65-F5344CB8AC3E}">
        <p14:creationId xmlns:p14="http://schemas.microsoft.com/office/powerpoint/2010/main" val="1259068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that’s the design! Now let’s explore how well it works at resolving the five challenges shared earlier.</a:t>
            </a:r>
            <a:endParaRPr lang="es-ES" dirty="0"/>
          </a:p>
        </p:txBody>
      </p:sp>
    </p:spTree>
    <p:extLst>
      <p:ext uri="{BB962C8B-B14F-4D97-AF65-F5344CB8AC3E}">
        <p14:creationId xmlns:p14="http://schemas.microsoft.com/office/powerpoint/2010/main" val="279702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eab661be34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eab661be3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this presentation, we will start by looking at how other people have built </a:t>
            </a:r>
            <a:r>
              <a:rPr lang="en-US" dirty="0" err="1"/>
              <a:t>smartcubes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there, I’ll describe the alternative, sound-based </a:t>
            </a:r>
            <a:r>
              <a:rPr lang="en-US" dirty="0" err="1"/>
              <a:t>smartcube</a:t>
            </a:r>
            <a:r>
              <a:rPr lang="en-US" dirty="0"/>
              <a:t> design I created in this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that, we’ll look at some test results that evaluated the design’s strengths and pitfalls.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finally, we’ll end with a discussion of the next steps that someone can follow to build off of my work.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test the </a:t>
            </a:r>
            <a:r>
              <a:rPr lang="en-US" b="1" dirty="0"/>
              <a:t>feasibility</a:t>
            </a:r>
            <a:r>
              <a:rPr lang="en-US" dirty="0"/>
              <a:t>, of the design I built a larger-sized version of the circuit to make sure that it played four distinct tones within the range detectable by a consumer smartphone, specifically my Google Pixel.</a:t>
            </a:r>
          </a:p>
          <a:p>
            <a:pPr marL="158750" indent="0">
              <a:buNone/>
            </a:pPr>
            <a:endParaRPr lang="en-US" dirty="0"/>
          </a:p>
          <a:p>
            <a:pPr marL="158750" indent="0">
              <a:buNone/>
            </a:pPr>
            <a:r>
              <a:rPr lang="en-US" dirty="0"/>
              <a:t>As you can see in the spectrogram on the left, as we go up over time, the bright pink line jumps through four unique frequencies.</a:t>
            </a:r>
          </a:p>
          <a:p>
            <a:pPr marL="158750" indent="0">
              <a:buNone/>
            </a:pPr>
            <a:endParaRPr lang="en-US" dirty="0"/>
          </a:p>
          <a:p>
            <a:pPr marL="158750" indent="0">
              <a:buNone/>
            </a:pPr>
            <a:r>
              <a:rPr lang="en-US" dirty="0"/>
              <a:t>Those jumps occurred at the exact moments I moved a wire on the breadboard to a different resistor to simulate a manual switch inside of the cube as it turns.</a:t>
            </a:r>
          </a:p>
        </p:txBody>
      </p:sp>
    </p:spTree>
    <p:extLst>
      <p:ext uri="{BB962C8B-B14F-4D97-AF65-F5344CB8AC3E}">
        <p14:creationId xmlns:p14="http://schemas.microsoft.com/office/powerpoint/2010/main" val="1392647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measure the </a:t>
            </a:r>
            <a:r>
              <a:rPr lang="en-US" b="1" dirty="0"/>
              <a:t>accuracy</a:t>
            </a:r>
            <a:r>
              <a:rPr lang="en-US" dirty="0"/>
              <a:t> of the receiver, I generated six audio samples, two for each of three different types of cubes and ran them through the receiver 720 times using a variety of receiver configurations.</a:t>
            </a:r>
          </a:p>
          <a:p>
            <a:pPr marL="158750" indent="0">
              <a:buNone/>
            </a:pPr>
            <a:endParaRPr lang="en-US" dirty="0"/>
          </a:p>
          <a:p>
            <a:pPr marL="158750" indent="0">
              <a:buNone/>
            </a:pPr>
            <a:r>
              <a:rPr lang="en-US" dirty="0"/>
              <a:t>I then compared each move sequence reported by the receiver with the original one I had synthetically transmitted to measure the receiver’s accuracy.</a:t>
            </a:r>
          </a:p>
          <a:p>
            <a:pPr marL="158750" indent="0">
              <a:buNone/>
            </a:pPr>
            <a:endParaRPr lang="en-US" dirty="0"/>
          </a:p>
          <a:p>
            <a:pPr marL="158750" indent="0">
              <a:buNone/>
            </a:pPr>
            <a:r>
              <a:rPr lang="en-US" dirty="0"/>
              <a:t>The line across the top shows the best accuracy achieved as the receiver required additional verification steps before reporting a face turn.</a:t>
            </a:r>
          </a:p>
          <a:p>
            <a:pPr marL="158750" indent="0">
              <a:buNone/>
            </a:pPr>
            <a:r>
              <a:rPr lang="en-US" dirty="0"/>
              <a:t> -&gt; As you can see, once the receiver required successful validation of a face turn over four consecutive time steps, the receiver achieved a perfect accuracy for all cubes at least once.</a:t>
            </a:r>
          </a:p>
          <a:p>
            <a:pPr marL="158750" indent="0">
              <a:buNone/>
            </a:pPr>
            <a:endParaRPr lang="en-US" dirty="0"/>
          </a:p>
          <a:p>
            <a:pPr marL="158750" indent="0">
              <a:buNone/>
            </a:pPr>
            <a:r>
              <a:rPr lang="en-US" dirty="0"/>
              <a:t>The bars across the bottom show the average decoding accuracy across all configuration settings.</a:t>
            </a:r>
          </a:p>
          <a:p>
            <a:pPr marL="158750" indent="0">
              <a:buNone/>
            </a:pPr>
            <a:r>
              <a:rPr lang="en-US" dirty="0"/>
              <a:t> -&gt; Again, after four time steps of validation, the average accuracy reached 95%.</a:t>
            </a:r>
            <a:endParaRPr lang="es-ES" dirty="0"/>
          </a:p>
        </p:txBody>
      </p:sp>
    </p:spTree>
    <p:extLst>
      <p:ext uri="{BB962C8B-B14F-4D97-AF65-F5344CB8AC3E}">
        <p14:creationId xmlns:p14="http://schemas.microsoft.com/office/powerpoint/2010/main" val="842766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test the design’s </a:t>
            </a:r>
            <a:r>
              <a:rPr lang="en-US" b="1" dirty="0"/>
              <a:t>compatibility</a:t>
            </a:r>
            <a:r>
              <a:rPr lang="en-US" dirty="0"/>
              <a:t> with existing </a:t>
            </a:r>
            <a:r>
              <a:rPr lang="en-US" dirty="0" err="1"/>
              <a:t>speedcubes</a:t>
            </a:r>
            <a:r>
              <a:rPr lang="en-US" dirty="0"/>
              <a:t>, I 3D printed a custom </a:t>
            </a:r>
            <a:r>
              <a:rPr lang="en-US" dirty="0" err="1"/>
              <a:t>centercap</a:t>
            </a:r>
            <a:r>
              <a:rPr lang="en-US" dirty="0"/>
              <a:t> for my </a:t>
            </a:r>
            <a:r>
              <a:rPr lang="en-US" dirty="0" err="1"/>
              <a:t>Gans</a:t>
            </a:r>
            <a:r>
              <a:rPr lang="en-US" dirty="0"/>
              <a:t> 356 and made sure it could hold all the components for the transmitter.</a:t>
            </a:r>
          </a:p>
          <a:p>
            <a:pPr marL="158750" indent="0">
              <a:buNone/>
            </a:pPr>
            <a:endParaRPr lang="en-US" dirty="0"/>
          </a:p>
          <a:p>
            <a:pPr marL="158750" indent="0">
              <a:buNone/>
            </a:pPr>
            <a:r>
              <a:rPr lang="en-US" dirty="0"/>
              <a:t>Then I replaced original </a:t>
            </a:r>
            <a:r>
              <a:rPr lang="en-US" dirty="0" err="1"/>
              <a:t>centercap</a:t>
            </a:r>
            <a:r>
              <a:rPr lang="en-US" dirty="0"/>
              <a:t> with my custom one to make sure it fit snugly and retained the original performance of the cube.</a:t>
            </a:r>
            <a:endParaRPr lang="es-ES" dirty="0"/>
          </a:p>
        </p:txBody>
      </p:sp>
    </p:spTree>
    <p:extLst>
      <p:ext uri="{BB962C8B-B14F-4D97-AF65-F5344CB8AC3E}">
        <p14:creationId xmlns:p14="http://schemas.microsoft.com/office/powerpoint/2010/main" val="886816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Moving on to </a:t>
            </a:r>
            <a:r>
              <a:rPr lang="en-US" b="1" dirty="0"/>
              <a:t>granularity</a:t>
            </a:r>
            <a:r>
              <a:rPr lang="en-US" dirty="0"/>
              <a:t>, whenever the software algorithm in the receiver detects a face turn, it also records the timestamp at which the turn happened.</a:t>
            </a:r>
          </a:p>
          <a:p>
            <a:pPr marL="158750" indent="0">
              <a:buNone/>
            </a:pPr>
            <a:endParaRPr lang="en-US" dirty="0"/>
          </a:p>
          <a:p>
            <a:pPr marL="158750" indent="0">
              <a:buNone/>
            </a:pPr>
            <a:r>
              <a:rPr lang="en-US" dirty="0"/>
              <a:t>As discussed earlier, those two pieces of information enable the calculation of useful metrics like turn speed, and the time spent in different phases of the solution.</a:t>
            </a:r>
            <a:endParaRPr lang="es-ES" dirty="0"/>
          </a:p>
        </p:txBody>
      </p:sp>
    </p:spTree>
    <p:extLst>
      <p:ext uri="{BB962C8B-B14F-4D97-AF65-F5344CB8AC3E}">
        <p14:creationId xmlns:p14="http://schemas.microsoft.com/office/powerpoint/2010/main" val="3749977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Finally, any conflicts with </a:t>
            </a:r>
            <a:r>
              <a:rPr lang="en-US" b="1" dirty="0"/>
              <a:t>competition</a:t>
            </a:r>
            <a:r>
              <a:rPr lang="en-US" dirty="0"/>
              <a:t> regulations are resolved by simply swapping out the center cap containing all the transmitter electronics with the original one that came with the cube.</a:t>
            </a:r>
            <a:endParaRPr lang="es-ES" dirty="0"/>
          </a:p>
        </p:txBody>
      </p:sp>
    </p:spTree>
    <p:extLst>
      <p:ext uri="{BB962C8B-B14F-4D97-AF65-F5344CB8AC3E}">
        <p14:creationId xmlns:p14="http://schemas.microsoft.com/office/powerpoint/2010/main" val="485779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also want to take some time to be honest about the potential pitfalls of this design.</a:t>
            </a:r>
          </a:p>
          <a:p>
            <a:pPr marL="158750" indent="0">
              <a:buNone/>
            </a:pPr>
            <a:endParaRPr lang="en-US" dirty="0"/>
          </a:p>
          <a:p>
            <a:pPr marL="158750" indent="0">
              <a:buNone/>
            </a:pPr>
            <a:r>
              <a:rPr lang="en-US" dirty="0"/>
              <a:t>First, while I did build a functional transmitter on a breadboard and demonstrated that the transmitter’s components could fit into a </a:t>
            </a:r>
            <a:r>
              <a:rPr lang="en-US" dirty="0" err="1"/>
              <a:t>Gans</a:t>
            </a:r>
            <a:r>
              <a:rPr lang="en-US" dirty="0"/>
              <a:t> 356 center cap, I didn’t get far enough to professionally design and </a:t>
            </a:r>
            <a:r>
              <a:rPr lang="en-US" b="1" dirty="0"/>
              <a:t>construct</a:t>
            </a:r>
            <a:r>
              <a:rPr lang="en-US" dirty="0"/>
              <a:t> that tiny circuit and </a:t>
            </a:r>
            <a:r>
              <a:rPr lang="en-US" b="1" dirty="0"/>
              <a:t>deploy</a:t>
            </a:r>
            <a:r>
              <a:rPr lang="en-US" b="0" dirty="0"/>
              <a:t> it within my </a:t>
            </a:r>
            <a:r>
              <a:rPr lang="en-US" b="0" dirty="0" err="1"/>
              <a:t>Gans</a:t>
            </a:r>
            <a:r>
              <a:rPr lang="en-US" b="0" dirty="0"/>
              <a:t> 356 </a:t>
            </a:r>
            <a:r>
              <a:rPr lang="en-US" b="0" dirty="0" err="1"/>
              <a:t>speedcube</a:t>
            </a:r>
            <a:r>
              <a:rPr lang="en-US" b="0" dirty="0"/>
              <a:t>.</a:t>
            </a:r>
          </a:p>
          <a:p>
            <a:pPr marL="158750" indent="0">
              <a:buNone/>
            </a:pPr>
            <a:endParaRPr lang="en-US" b="0" dirty="0"/>
          </a:p>
          <a:p>
            <a:pPr marL="158750" indent="0">
              <a:buNone/>
            </a:pPr>
            <a:r>
              <a:rPr lang="en-US" b="0" dirty="0"/>
              <a:t>As a result, though I went to great lengths to make sure to test the receiver with as realistic of synthetic audio as possible, it was still synthetic and might have fundamental differences from the audio that would be generated by an actual transmitter in a cube.</a:t>
            </a:r>
          </a:p>
          <a:p>
            <a:pPr marL="158750" indent="0">
              <a:buNone/>
            </a:pPr>
            <a:endParaRPr lang="en-US" b="0" dirty="0"/>
          </a:p>
          <a:p>
            <a:pPr marL="158750" indent="0">
              <a:buNone/>
            </a:pPr>
            <a:r>
              <a:rPr lang="en-US" b="0" dirty="0"/>
              <a:t>Lastly, even though the receiver did achieve perfect turn detection accuracy for each test case, the specific configuration settings that yielded that perfect result differed from test case to test case. As a result, even though some parameters, namely the window size, strongly correlated with higher accuracy, a perfect detection accuracy cannot be guaranteed on new test cases without additional configuration.</a:t>
            </a:r>
            <a:endParaRPr lang="es-ES" dirty="0"/>
          </a:p>
        </p:txBody>
      </p:sp>
    </p:spTree>
    <p:extLst>
      <p:ext uri="{BB962C8B-B14F-4D97-AF65-F5344CB8AC3E}">
        <p14:creationId xmlns:p14="http://schemas.microsoft.com/office/powerpoint/2010/main" val="1906561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But let’s not let those shortcomings block continued research. For those intrigued by this proof-of-concept, let me outline six directions in which improvements can be made by future researchers.</a:t>
            </a:r>
            <a:endParaRPr lang="es-ES" dirty="0"/>
          </a:p>
        </p:txBody>
      </p:sp>
    </p:spTree>
    <p:extLst>
      <p:ext uri="{BB962C8B-B14F-4D97-AF65-F5344CB8AC3E}">
        <p14:creationId xmlns:p14="http://schemas.microsoft.com/office/powerpoint/2010/main" val="2756180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First and foremost, the transmitter needs to be constructed and deployed within a standard </a:t>
            </a:r>
            <a:r>
              <a:rPr lang="en-US" dirty="0" err="1"/>
              <a:t>smartcube</a:t>
            </a:r>
            <a:r>
              <a:rPr lang="en-US" dirty="0"/>
              <a:t>.</a:t>
            </a:r>
          </a:p>
          <a:p>
            <a:pPr marL="158750" indent="0">
              <a:buNone/>
            </a:pPr>
            <a:endParaRPr lang="en-US" dirty="0"/>
          </a:p>
          <a:p>
            <a:pPr marL="158750" indent="0">
              <a:buNone/>
            </a:pPr>
            <a:r>
              <a:rPr lang="en-US" dirty="0"/>
              <a:t>Second, from there the receiver can be re-tested to either validate that it still works or determine unforeseen shortcomings that need to be fixed.</a:t>
            </a:r>
          </a:p>
          <a:p>
            <a:pPr marL="158750" indent="0">
              <a:buNone/>
            </a:pPr>
            <a:endParaRPr lang="en-US" dirty="0"/>
          </a:p>
          <a:p>
            <a:pPr marL="158750" indent="0">
              <a:buNone/>
            </a:pPr>
            <a:r>
              <a:rPr lang="en-US" dirty="0"/>
              <a:t>Third, as proposed, this proof-of-concept requires tones that humans can hear simply because that’s the same range of tones that smartphones and laptops can consistently detect. However, one could investigate the viability of connecting a more sensitive microphone to a phone or laptop and configuring the transmitter to broadcast supersonic frequencies so that the protocol is completely silent to human ears.</a:t>
            </a:r>
          </a:p>
          <a:p>
            <a:pPr marL="158750" indent="0">
              <a:buNone/>
            </a:pPr>
            <a:endParaRPr lang="en-US" dirty="0"/>
          </a:p>
          <a:p>
            <a:pPr marL="158750" indent="0">
              <a:buNone/>
            </a:pPr>
            <a:r>
              <a:rPr lang="en-US" dirty="0"/>
              <a:t>Fourth, the configuration parameters for the receiver could be further refined so that a consistent set of parameters could be found that work well for nearly all test cases.</a:t>
            </a:r>
          </a:p>
          <a:p>
            <a:pPr marL="158750" indent="0">
              <a:buNone/>
            </a:pPr>
            <a:endParaRPr lang="en-US" dirty="0"/>
          </a:p>
          <a:p>
            <a:pPr marL="158750" indent="0">
              <a:buNone/>
            </a:pPr>
            <a:r>
              <a:rPr lang="en-US" dirty="0"/>
              <a:t>Fifth, the current receiver requires the entire audio recording of the solve at the start of its analysis. This could be enhanced to support detecting the face turns of the cube in real time.</a:t>
            </a:r>
          </a:p>
          <a:p>
            <a:pPr marL="158750" indent="0">
              <a:buNone/>
            </a:pPr>
            <a:endParaRPr lang="en-US" dirty="0"/>
          </a:p>
          <a:p>
            <a:pPr marL="158750" indent="0">
              <a:buNone/>
            </a:pPr>
            <a:r>
              <a:rPr lang="en-US" dirty="0"/>
              <a:t>Finally, one could research strategies for transmitting/detecting cube rotations which are more challenging since no face alignments are altered.</a:t>
            </a:r>
            <a:endParaRPr lang="es-ES" dirty="0"/>
          </a:p>
        </p:txBody>
      </p:sp>
    </p:spTree>
    <p:extLst>
      <p:ext uri="{BB962C8B-B14F-4D97-AF65-F5344CB8AC3E}">
        <p14:creationId xmlns:p14="http://schemas.microsoft.com/office/powerpoint/2010/main" val="943193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860f3358a_0_23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860f3358a_0_23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with that, I’d like to thank you for your attendance and your attention. I’ll turn the time back over to the thesis committee for any questions they have before we open the floor for questions from anyone in the audience.</a:t>
            </a:r>
            <a:endParaRPr dirty="0"/>
          </a:p>
        </p:txBody>
      </p:sp>
    </p:spTree>
    <p:extLst>
      <p:ext uri="{BB962C8B-B14F-4D97-AF65-F5344CB8AC3E}">
        <p14:creationId xmlns:p14="http://schemas.microsoft.com/office/powerpoint/2010/main" val="3437920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860f3358a_0_23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860f3358a_0_23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234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Lots of people and companies have researched various ways to track the face turns of a Rubik’s Cube. In my thesis document, I describe all of these in great detail, but for this presentation I’ll focus on the most successful commercial and academic designs.</a:t>
            </a:r>
            <a:endParaRPr lang="es-ES" dirty="0"/>
          </a:p>
        </p:txBody>
      </p:sp>
    </p:spTree>
    <p:extLst>
      <p:ext uri="{BB962C8B-B14F-4D97-AF65-F5344CB8AC3E}">
        <p14:creationId xmlns:p14="http://schemas.microsoft.com/office/powerpoint/2010/main" val="3786962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482387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IM3D: Irradiation of Materials in 3D</a:t>
            </a:r>
          </a:p>
          <a:p>
            <a:pPr lvl="1"/>
            <a:r>
              <a:rPr lang="en-US" dirty="0"/>
              <a:t>Magnetic Resonance</a:t>
            </a:r>
            <a:endParaRPr lang="es-ES" dirty="0"/>
          </a:p>
        </p:txBody>
      </p:sp>
    </p:spTree>
    <p:extLst>
      <p:ext uri="{BB962C8B-B14F-4D97-AF65-F5344CB8AC3E}">
        <p14:creationId xmlns:p14="http://schemas.microsoft.com/office/powerpoint/2010/main" val="2866856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78214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e860f3358a_0_23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e860f3358a_0_23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first learned to solve a Rubik’s Cube in middle school. Before school ended, my science teacher challenged me to a race after the summer break. Determined to win, I practiced all summer long getting my times down to just over a minute. By the end of the break, I was hooked on </a:t>
            </a:r>
            <a:r>
              <a:rPr lang="en-US" dirty="0" err="1"/>
              <a:t>speedcubing</a:t>
            </a:r>
            <a:r>
              <a:rPr lang="en-US" dirty="0"/>
              <a:t> and easily beat my teacher.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graduating High School, I attended my first competition, where I took third in the state of Arizona with an average solution time of 12.5 seconds.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Around that same time, I started a YouTube Channel called “Problem Solved” where I documented many of the things I had learned about the cube. My videos have done very well, reaching over 400,000 viewers and 2,000 subscribers.</a:t>
            </a:r>
          </a:p>
          <a:p>
            <a:pPr marL="158750" indent="0">
              <a:buNone/>
            </a:pPr>
            <a:endParaRPr lang="en-US" dirty="0"/>
          </a:p>
          <a:p>
            <a:pPr marL="158750" indent="0">
              <a:buNone/>
            </a:pPr>
            <a:r>
              <a:rPr lang="en-US" dirty="0"/>
              <a:t>But since starting my collegiate studies as a Software Engineer, I’ve been really interested in the computational side of the Rubik’s Cube.  At the same time, smart Rubik’s cubes that could automatically track each face turn and provide detailed solution analytics started to hit the market.</a:t>
            </a:r>
          </a:p>
          <a:p>
            <a:pPr marL="158750" indent="0">
              <a:buNone/>
            </a:pPr>
            <a:endParaRPr lang="en-US" dirty="0"/>
          </a:p>
          <a:p>
            <a:pPr marL="158750" indent="0">
              <a:buNone/>
            </a:pPr>
            <a:r>
              <a:rPr lang="en-US" dirty="0"/>
              <a:t>When it came time for me to choose an honors thesis topic, I decided I wanted to build my own </a:t>
            </a:r>
            <a:r>
              <a:rPr lang="en-US" dirty="0" err="1"/>
              <a:t>smartcube</a:t>
            </a:r>
            <a:r>
              <a:rPr lang="en-US" dirty="0"/>
              <a:t>!</a:t>
            </a:r>
          </a:p>
        </p:txBody>
      </p:sp>
    </p:spTree>
    <p:extLst>
      <p:ext uri="{BB962C8B-B14F-4D97-AF65-F5344CB8AC3E}">
        <p14:creationId xmlns:p14="http://schemas.microsoft.com/office/powerpoint/2010/main" val="3173777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eab661be3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eab661be3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e860f3358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e860f3358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We’ll start off on the commercial side.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you see here are the internal circuit boards that power the first few </a:t>
            </a:r>
            <a:r>
              <a:rPr lang="en-US" dirty="0" err="1"/>
              <a:t>smartcubes</a:t>
            </a:r>
            <a:r>
              <a:rPr lang="en-US" dirty="0"/>
              <a:t> to enter the market.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of these boards is slightly larger than a quarter and located in the core of the cube, with all the other pieces custom built around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there is some variation from cube to cube, they all work along the same lines: they use some sort of electronic sensor to detect the face turns and leverage a Bluetooth transmitter to communicate those turns with a nearby phone or laptop.</a:t>
            </a:r>
            <a:endParaRPr dirty="0"/>
          </a:p>
        </p:txBody>
      </p:sp>
    </p:spTree>
    <p:extLst>
      <p:ext uri="{BB962C8B-B14F-4D97-AF65-F5344CB8AC3E}">
        <p14:creationId xmlns:p14="http://schemas.microsoft.com/office/powerpoint/2010/main" val="1448760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the academic realm, there’s been a lot of focus on leveraging Computer Vision to detect face turns simply by “watching” them happen.</a:t>
            </a:r>
          </a:p>
          <a:p>
            <a:pPr marL="158750" indent="0">
              <a:buNone/>
            </a:pPr>
            <a:endParaRPr lang="en-US" dirty="0"/>
          </a:p>
          <a:p>
            <a:pPr marL="158750" indent="0">
              <a:buNone/>
            </a:pPr>
            <a:r>
              <a:rPr lang="en-US" dirty="0"/>
              <a:t>This first image shows </a:t>
            </a:r>
            <a:r>
              <a:rPr lang="en-US" dirty="0" err="1"/>
              <a:t>OpenAI’s</a:t>
            </a:r>
            <a:r>
              <a:rPr lang="en-US" dirty="0"/>
              <a:t> the robot hand that taught itself to solve the cube. To do that, they used a combination of Computer Vision and an enhanced, </a:t>
            </a:r>
            <a:r>
              <a:rPr lang="en-US" dirty="0" err="1"/>
              <a:t>Giiker</a:t>
            </a:r>
            <a:r>
              <a:rPr lang="en-US" dirty="0"/>
              <a:t> </a:t>
            </a:r>
            <a:r>
              <a:rPr lang="en-US" dirty="0" err="1"/>
              <a:t>smartcube</a:t>
            </a:r>
            <a:r>
              <a:rPr lang="en-US" dirty="0"/>
              <a:t> to measure the angle of rotation within 16 degrees of accuracy.</a:t>
            </a:r>
          </a:p>
          <a:p>
            <a:pPr marL="158750" indent="0">
              <a:buNone/>
            </a:pPr>
            <a:endParaRPr lang="en-US" dirty="0"/>
          </a:p>
          <a:p>
            <a:pPr marL="158750" indent="0">
              <a:buNone/>
            </a:pPr>
            <a:r>
              <a:rPr lang="en-US" dirty="0"/>
              <a:t>On the right is a sample of the </a:t>
            </a:r>
            <a:r>
              <a:rPr lang="en-US" dirty="0" err="1"/>
              <a:t>DeepCube</a:t>
            </a:r>
            <a:r>
              <a:rPr lang="en-US" dirty="0"/>
              <a:t> dataset created by Stanford graduate students. They recorded themselves solving the cube, labelled each face turn in the video, and trained a their own Computer Vision algorithm to predict those labels with over 90% accuracy.</a:t>
            </a:r>
          </a:p>
        </p:txBody>
      </p:sp>
    </p:spTree>
    <p:extLst>
      <p:ext uri="{BB962C8B-B14F-4D97-AF65-F5344CB8AC3E}">
        <p14:creationId xmlns:p14="http://schemas.microsoft.com/office/powerpoint/2010/main" val="2701976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I reviewed all these </a:t>
            </a:r>
            <a:r>
              <a:rPr lang="en-US" dirty="0" err="1"/>
              <a:t>smartcube</a:t>
            </a:r>
            <a:r>
              <a:rPr lang="en-US" dirty="0"/>
              <a:t> designs, I also researched other ways to detect and communicate rotation information.</a:t>
            </a:r>
          </a:p>
          <a:p>
            <a:pPr marL="158750" indent="0">
              <a:buNone/>
            </a:pPr>
            <a:endParaRPr lang="en-US" dirty="0"/>
          </a:p>
          <a:p>
            <a:pPr marL="158750" indent="0">
              <a:buNone/>
            </a:pPr>
            <a:r>
              <a:rPr lang="en-US" dirty="0"/>
              <a:t>One of these methods was sound, and it stood out to me because the same smartphones and laptops that connect to </a:t>
            </a:r>
            <a:r>
              <a:rPr lang="en-US" dirty="0" err="1"/>
              <a:t>smartcubes</a:t>
            </a:r>
            <a:r>
              <a:rPr lang="en-US" dirty="0"/>
              <a:t> over Bluetooth also come equipped with microphones. </a:t>
            </a:r>
          </a:p>
          <a:p>
            <a:pPr marL="158750" indent="0">
              <a:buNone/>
            </a:pPr>
            <a:endParaRPr lang="en-US" dirty="0"/>
          </a:p>
          <a:p>
            <a:pPr marL="158750" indent="0">
              <a:buNone/>
            </a:pPr>
            <a:r>
              <a:rPr lang="en-US" dirty="0"/>
              <a:t>Furthermore, I couldn’t find anyone else who had tried to build a </a:t>
            </a:r>
            <a:r>
              <a:rPr lang="en-US" dirty="0" err="1"/>
              <a:t>smartcube</a:t>
            </a:r>
            <a:r>
              <a:rPr lang="en-US" dirty="0"/>
              <a:t> this way, so I figured it would be a fun challenge.</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fact, as I started building it, I found </a:t>
            </a:r>
            <a:r>
              <a:rPr lang="en-US" b="1" dirty="0"/>
              <a:t>five </a:t>
            </a:r>
            <a:r>
              <a:rPr lang="en-US" dirty="0"/>
              <a:t>key challenges that needed to be overcome in order to produce a functional design.</a:t>
            </a:r>
          </a:p>
          <a:p>
            <a:pPr marL="158750" indent="0">
              <a:buNone/>
            </a:pPr>
            <a:endParaRPr lang="es-ES" dirty="0"/>
          </a:p>
        </p:txBody>
      </p:sp>
    </p:spTree>
    <p:extLst>
      <p:ext uri="{BB962C8B-B14F-4D97-AF65-F5344CB8AC3E}">
        <p14:creationId xmlns:p14="http://schemas.microsoft.com/office/powerpoint/2010/main" val="1076053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first was </a:t>
            </a:r>
            <a:r>
              <a:rPr lang="en-US" b="1" dirty="0"/>
              <a:t>feasibility</a:t>
            </a:r>
            <a:r>
              <a:rPr lang="en-US" b="0" dirty="0"/>
              <a:t>, which requires knowing which audible tones can be detected by </a:t>
            </a:r>
            <a:r>
              <a:rPr lang="en-US" dirty="0"/>
              <a:t>the microphones built into laptops and smartphones.</a:t>
            </a:r>
          </a:p>
          <a:p>
            <a:pPr marL="158750" indent="0">
              <a:buNone/>
            </a:pPr>
            <a:endParaRPr lang="en-US" dirty="0"/>
          </a:p>
          <a:p>
            <a:pPr marL="158750" indent="0">
              <a:buNone/>
            </a:pPr>
            <a:r>
              <a:rPr lang="en-US" dirty="0"/>
              <a:t>Second, was understanding how far apart two tones need to be so that the microphone could </a:t>
            </a:r>
            <a:r>
              <a:rPr lang="en-US" b="1" dirty="0"/>
              <a:t>accurately </a:t>
            </a:r>
            <a:r>
              <a:rPr lang="en-US" b="0" dirty="0"/>
              <a:t>distinguish them.</a:t>
            </a:r>
          </a:p>
          <a:p>
            <a:pPr marL="158750" indent="0">
              <a:buNone/>
            </a:pPr>
            <a:endParaRPr lang="en-US" b="0" dirty="0"/>
          </a:p>
          <a:p>
            <a:pPr marL="158750" indent="0">
              <a:buNone/>
            </a:pPr>
            <a:r>
              <a:rPr lang="en-US" b="0" dirty="0"/>
              <a:t>Third, I wanted the design to be </a:t>
            </a:r>
            <a:r>
              <a:rPr lang="en-US" b="1" dirty="0"/>
              <a:t>compatible</a:t>
            </a:r>
            <a:r>
              <a:rPr lang="en-US" b="0" dirty="0"/>
              <a:t> with existing </a:t>
            </a:r>
            <a:r>
              <a:rPr lang="en-US" b="0" dirty="0" err="1"/>
              <a:t>speedcubes</a:t>
            </a:r>
            <a:r>
              <a:rPr lang="en-US" b="0" dirty="0"/>
              <a:t>, that is to enable converting a normal </a:t>
            </a:r>
            <a:r>
              <a:rPr lang="en-US" b="0" dirty="0" err="1"/>
              <a:t>speedcube</a:t>
            </a:r>
            <a:r>
              <a:rPr lang="en-US" b="0" dirty="0"/>
              <a:t> into a </a:t>
            </a:r>
            <a:r>
              <a:rPr lang="en-US" b="0" dirty="0" err="1"/>
              <a:t>smartcube</a:t>
            </a:r>
            <a:r>
              <a:rPr lang="en-US" b="0" dirty="0"/>
              <a:t> without requiring any permanent modifications.</a:t>
            </a:r>
          </a:p>
          <a:p>
            <a:pPr marL="158750" indent="0">
              <a:buNone/>
            </a:pPr>
            <a:endParaRPr lang="en-US" b="0" dirty="0"/>
          </a:p>
          <a:p>
            <a:pPr marL="158750" indent="0">
              <a:buNone/>
            </a:pPr>
            <a:r>
              <a:rPr lang="en-US" b="0" dirty="0"/>
              <a:t>Fourth, I wanted my design to offer the same level of </a:t>
            </a:r>
            <a:r>
              <a:rPr lang="en-US" b="1" dirty="0"/>
              <a:t>granular </a:t>
            </a:r>
            <a:r>
              <a:rPr lang="en-US" b="0" dirty="0"/>
              <a:t>statistics offered by existing commercial </a:t>
            </a:r>
            <a:r>
              <a:rPr lang="en-US" b="0" dirty="0" err="1"/>
              <a:t>smartcubes</a:t>
            </a:r>
            <a:r>
              <a:rPr lang="en-US" b="0" dirty="0"/>
              <a:t>.</a:t>
            </a:r>
            <a:endParaRPr lang="en-US" b="0" noProof="0" dirty="0"/>
          </a:p>
          <a:p>
            <a:pPr marL="158750" indent="0">
              <a:buNone/>
            </a:pPr>
            <a:endParaRPr lang="en-US" b="0" noProof="0" dirty="0"/>
          </a:p>
          <a:p>
            <a:pPr marL="158750" indent="0">
              <a:buNone/>
            </a:pPr>
            <a:r>
              <a:rPr lang="en-US" b="0" noProof="0" dirty="0"/>
              <a:t>And Fifth, I wanted my design to </a:t>
            </a:r>
            <a:r>
              <a:rPr lang="en-US" b="1" noProof="0" dirty="0"/>
              <a:t>comply with competition regulations </a:t>
            </a:r>
            <a:r>
              <a:rPr lang="en-US" b="0" noProof="0" dirty="0"/>
              <a:t>so that </a:t>
            </a:r>
            <a:r>
              <a:rPr lang="en-US" b="0" noProof="0" dirty="0" err="1"/>
              <a:t>speedcubers</a:t>
            </a:r>
            <a:r>
              <a:rPr lang="en-US" b="0" noProof="0" dirty="0"/>
              <a:t> could use the same cube in their personal practice and in competition.</a:t>
            </a:r>
          </a:p>
          <a:p>
            <a:pPr marL="158750" indent="0">
              <a:buNone/>
            </a:pPr>
            <a:endParaRPr lang="en-US" b="0" noProof="0" dirty="0"/>
          </a:p>
          <a:p>
            <a:pPr marL="158750" indent="0">
              <a:buNone/>
            </a:pPr>
            <a:r>
              <a:rPr lang="en-US" b="0" noProof="0" dirty="0"/>
              <a:t>So let’s take these one by one.</a:t>
            </a:r>
          </a:p>
        </p:txBody>
      </p:sp>
    </p:spTree>
    <p:extLst>
      <p:ext uri="{BB962C8B-B14F-4D97-AF65-F5344CB8AC3E}">
        <p14:creationId xmlns:p14="http://schemas.microsoft.com/office/powerpoint/2010/main" val="3159781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a:t>
            </a:r>
            <a:r>
              <a:rPr lang="en-US" b="1" dirty="0"/>
              <a:t>feasibility</a:t>
            </a:r>
            <a:r>
              <a:rPr lang="en-US" dirty="0"/>
              <a:t>, it turns out that the microphones in your laptop and smartphone are effective at detecting tones as low as 20 Hz and as high as 20kHz. Interestingly, that is the same range of tones that the human ear can detect.</a:t>
            </a:r>
            <a:endParaRPr lang="es-ES" dirty="0"/>
          </a:p>
        </p:txBody>
      </p:sp>
    </p:spTree>
    <p:extLst>
      <p:ext uri="{BB962C8B-B14F-4D97-AF65-F5344CB8AC3E}">
        <p14:creationId xmlns:p14="http://schemas.microsoft.com/office/powerpoint/2010/main" val="1841250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With regards to </a:t>
            </a:r>
            <a:r>
              <a:rPr lang="en-US" b="1" dirty="0"/>
              <a:t>accuracy</a:t>
            </a:r>
            <a:r>
              <a:rPr lang="en-US" b="0" dirty="0"/>
              <a:t>, I ran some tests using </a:t>
            </a:r>
            <a:r>
              <a:rPr lang="en-US" dirty="0"/>
              <a:t>the microphone of my Google Pixel phone and found that it could accurately distinguish tones that were at least 100 hertz apart.</a:t>
            </a:r>
            <a:endParaRPr lang="es-ES" dirty="0"/>
          </a:p>
        </p:txBody>
      </p:sp>
    </p:spTree>
    <p:extLst>
      <p:ext uri="{BB962C8B-B14F-4D97-AF65-F5344CB8AC3E}">
        <p14:creationId xmlns:p14="http://schemas.microsoft.com/office/powerpoint/2010/main" val="364472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bit.ly/2TtBDfr" TargetMode="External"/><Relationship Id="rId3" Type="http://schemas.openxmlformats.org/officeDocument/2006/relationships/image" Target="../media/image3.png"/><Relationship Id="rId7" Type="http://schemas.openxmlformats.org/officeDocument/2006/relationships/hyperlink" Target="http://bit.ly/2TyoMsr"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bit.ly/2Tynxth" TargetMode="External"/><Relationship Id="rId5" Type="http://schemas.openxmlformats.org/officeDocument/2006/relationships/image" Target="../media/image7.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2"/>
            </a:gs>
            <a:gs pos="100000">
              <a:schemeClr val="lt1"/>
            </a:gs>
          </a:gsLst>
          <a:lin ang="5400012"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57250" y="1140188"/>
            <a:ext cx="6191100" cy="2281500"/>
          </a:xfrm>
          <a:prstGeom prst="rect">
            <a:avLst/>
          </a:prstGeom>
        </p:spPr>
        <p:txBody>
          <a:bodyPr spcFirstLastPara="1" wrap="square" lIns="91425" tIns="91425" rIns="91425" bIns="91425" anchor="b" anchorCtr="0">
            <a:noAutofit/>
          </a:bodyPr>
          <a:lstStyle>
            <a:lvl1pPr lvl="0">
              <a:spcBef>
                <a:spcPts val="0"/>
              </a:spcBef>
              <a:spcAft>
                <a:spcPts val="0"/>
              </a:spcAft>
              <a:buClr>
                <a:srgbClr val="F3F3F3"/>
              </a:buClr>
              <a:buSzPts val="5200"/>
              <a:buNone/>
              <a:defRPr sz="4800" b="1">
                <a:solidFill>
                  <a:srgbClr val="F3F3F3"/>
                </a:solidFill>
                <a:latin typeface="Rubik ExtraBold" pitchFamily="2" charset="-79"/>
                <a:ea typeface="Rubik ExtraBold" pitchFamily="2" charset="-79"/>
                <a:cs typeface="Rubik ExtraBold" pitchFamily="2" charset="-79"/>
                <a:sym typeface="Orbitr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857250" y="3534713"/>
            <a:ext cx="4278300" cy="46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D9D9D9"/>
              </a:buClr>
              <a:buSzPts val="2800"/>
              <a:buNone/>
              <a:defRPr>
                <a:latin typeface="Rubik Medium" pitchFamily="2" charset="-79"/>
                <a:ea typeface="Lato"/>
                <a:cs typeface="Rubik Medium" pitchFamily="2" charset="-79"/>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pic>
        <p:nvPicPr>
          <p:cNvPr id="12" name="Google Shape;12;p2"/>
          <p:cNvPicPr preferRelativeResize="0"/>
          <p:nvPr/>
        </p:nvPicPr>
        <p:blipFill>
          <a:blip r:embed="rId2">
            <a:alphaModFix/>
          </a:blip>
          <a:stretch>
            <a:fillRect/>
          </a:stretch>
        </p:blipFill>
        <p:spPr>
          <a:xfrm>
            <a:off x="-3087356" y="-2735050"/>
            <a:ext cx="5146015" cy="51435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2B2929"/>
            </a:gs>
            <a:gs pos="100000">
              <a:srgbClr val="010203"/>
            </a:gs>
          </a:gsLst>
          <a:lin ang="5400700" scaled="0"/>
        </a:gradFill>
        <a:effectLst/>
      </p:bgPr>
    </p:bg>
    <p:spTree>
      <p:nvGrpSpPr>
        <p:cNvPr id="1" name="Shape 190"/>
        <p:cNvGrpSpPr/>
        <p:nvPr/>
      </p:nvGrpSpPr>
      <p:grpSpPr>
        <a:xfrm>
          <a:off x="0" y="0"/>
          <a:ext cx="0" cy="0"/>
          <a:chOff x="0" y="0"/>
          <a:chExt cx="0" cy="0"/>
        </a:xfrm>
      </p:grpSpPr>
      <p:pic>
        <p:nvPicPr>
          <p:cNvPr id="191" name="Google Shape;191;p24"/>
          <p:cNvPicPr preferRelativeResize="0"/>
          <p:nvPr/>
        </p:nvPicPr>
        <p:blipFill>
          <a:blip r:embed="rId2">
            <a:alphaModFix/>
          </a:blip>
          <a:stretch>
            <a:fillRect/>
          </a:stretch>
        </p:blipFill>
        <p:spPr>
          <a:xfrm rot="-5400000">
            <a:off x="5923862" y="-3099825"/>
            <a:ext cx="5143501" cy="5143501"/>
          </a:xfrm>
          <a:prstGeom prst="rect">
            <a:avLst/>
          </a:prstGeom>
          <a:noFill/>
          <a:ln>
            <a:noFill/>
          </a:ln>
          <a:effectLst>
            <a:outerShdw blurRad="57150" dist="19050" dir="5400000" algn="bl" rotWithShape="0">
              <a:srgbClr val="000000">
                <a:alpha val="50000"/>
              </a:srgbClr>
            </a:outerShdw>
          </a:effectLst>
        </p:spPr>
      </p:pic>
      <p:sp>
        <p:nvSpPr>
          <p:cNvPr id="195" name="Google Shape;195;p24"/>
          <p:cNvSpPr txBox="1">
            <a:spLocks noGrp="1"/>
          </p:cNvSpPr>
          <p:nvPr>
            <p:ph type="title"/>
          </p:nvPr>
        </p:nvSpPr>
        <p:spPr>
          <a:xfrm>
            <a:off x="937700" y="30903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196" name="Google Shape;196;p24"/>
          <p:cNvSpPr txBox="1">
            <a:spLocks noGrp="1"/>
          </p:cNvSpPr>
          <p:nvPr>
            <p:ph type="subTitle" idx="1"/>
          </p:nvPr>
        </p:nvSpPr>
        <p:spPr>
          <a:xfrm>
            <a:off x="937700" y="36369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197" name="Google Shape;197;p24"/>
          <p:cNvSpPr txBox="1">
            <a:spLocks noGrp="1"/>
          </p:cNvSpPr>
          <p:nvPr>
            <p:ph type="title" idx="2"/>
          </p:nvPr>
        </p:nvSpPr>
        <p:spPr>
          <a:xfrm>
            <a:off x="3484419" y="30903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198" name="Google Shape;198;p24"/>
          <p:cNvSpPr txBox="1">
            <a:spLocks noGrp="1"/>
          </p:cNvSpPr>
          <p:nvPr>
            <p:ph type="subTitle" idx="3"/>
          </p:nvPr>
        </p:nvSpPr>
        <p:spPr>
          <a:xfrm>
            <a:off x="3484421" y="36369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199" name="Google Shape;199;p24"/>
          <p:cNvSpPr txBox="1">
            <a:spLocks noGrp="1"/>
          </p:cNvSpPr>
          <p:nvPr>
            <p:ph type="title" idx="4"/>
          </p:nvPr>
        </p:nvSpPr>
        <p:spPr>
          <a:xfrm>
            <a:off x="6031147" y="30903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200" name="Google Shape;200;p24"/>
          <p:cNvSpPr txBox="1">
            <a:spLocks noGrp="1"/>
          </p:cNvSpPr>
          <p:nvPr>
            <p:ph type="subTitle" idx="5"/>
          </p:nvPr>
        </p:nvSpPr>
        <p:spPr>
          <a:xfrm>
            <a:off x="6031147" y="36369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201" name="Google Shape;201;p24"/>
          <p:cNvSpPr txBox="1">
            <a:spLocks noGrp="1"/>
          </p:cNvSpPr>
          <p:nvPr>
            <p:ph type="title" idx="6"/>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atin typeface="Rubik ExtraBold" pitchFamily="2" charset="-79"/>
                <a:cs typeface="Rubik ExtraBold" pitchFamily="2" charset="-79"/>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reserve="1" userDrawn="1">
  <p:cSld name="Title and two columns v2">
    <p:bg>
      <p:bgPr>
        <a:gradFill>
          <a:gsLst>
            <a:gs pos="0">
              <a:srgbClr val="2B2929"/>
            </a:gs>
            <a:gs pos="100000">
              <a:srgbClr val="010203"/>
            </a:gs>
          </a:gsLst>
          <a:lin ang="5400700" scaled="0"/>
        </a:gradFill>
        <a:effectLst/>
      </p:bgPr>
    </p:bg>
    <p:spTree>
      <p:nvGrpSpPr>
        <p:cNvPr id="1" name="Shape 190"/>
        <p:cNvGrpSpPr/>
        <p:nvPr/>
      </p:nvGrpSpPr>
      <p:grpSpPr>
        <a:xfrm>
          <a:off x="0" y="0"/>
          <a:ext cx="0" cy="0"/>
          <a:chOff x="0" y="0"/>
          <a:chExt cx="0" cy="0"/>
        </a:xfrm>
      </p:grpSpPr>
      <p:pic>
        <p:nvPicPr>
          <p:cNvPr id="191" name="Google Shape;191;p24"/>
          <p:cNvPicPr preferRelativeResize="0"/>
          <p:nvPr/>
        </p:nvPicPr>
        <p:blipFill>
          <a:blip r:embed="rId2">
            <a:alphaModFix/>
          </a:blip>
          <a:stretch>
            <a:fillRect/>
          </a:stretch>
        </p:blipFill>
        <p:spPr>
          <a:xfrm rot="-5400000">
            <a:off x="5923862" y="-3099825"/>
            <a:ext cx="5143501" cy="5143501"/>
          </a:xfrm>
          <a:prstGeom prst="rect">
            <a:avLst/>
          </a:prstGeom>
          <a:noFill/>
          <a:ln>
            <a:noFill/>
          </a:ln>
          <a:effectLst>
            <a:outerShdw blurRad="57150" dist="19050" dir="5400000" algn="bl" rotWithShape="0">
              <a:srgbClr val="000000">
                <a:alpha val="50000"/>
              </a:srgbClr>
            </a:outerShdw>
          </a:effectLst>
        </p:spPr>
      </p:pic>
      <p:sp>
        <p:nvSpPr>
          <p:cNvPr id="195" name="Google Shape;195;p24"/>
          <p:cNvSpPr txBox="1">
            <a:spLocks noGrp="1"/>
          </p:cNvSpPr>
          <p:nvPr>
            <p:ph type="title"/>
          </p:nvPr>
        </p:nvSpPr>
        <p:spPr>
          <a:xfrm>
            <a:off x="937700" y="3090350"/>
            <a:ext cx="3396176"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196" name="Google Shape;196;p24"/>
          <p:cNvSpPr txBox="1">
            <a:spLocks noGrp="1"/>
          </p:cNvSpPr>
          <p:nvPr>
            <p:ph type="subTitle" idx="1"/>
          </p:nvPr>
        </p:nvSpPr>
        <p:spPr>
          <a:xfrm>
            <a:off x="937700" y="3636925"/>
            <a:ext cx="3396176"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199" name="Google Shape;199;p24"/>
          <p:cNvSpPr txBox="1">
            <a:spLocks noGrp="1"/>
          </p:cNvSpPr>
          <p:nvPr>
            <p:ph type="title" idx="4"/>
          </p:nvPr>
        </p:nvSpPr>
        <p:spPr>
          <a:xfrm>
            <a:off x="4810125" y="3090350"/>
            <a:ext cx="3396322"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200" name="Google Shape;200;p24"/>
          <p:cNvSpPr txBox="1">
            <a:spLocks noGrp="1"/>
          </p:cNvSpPr>
          <p:nvPr>
            <p:ph type="subTitle" idx="5"/>
          </p:nvPr>
        </p:nvSpPr>
        <p:spPr>
          <a:xfrm>
            <a:off x="4810125" y="3636925"/>
            <a:ext cx="3396322"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201" name="Google Shape;201;p24"/>
          <p:cNvSpPr txBox="1">
            <a:spLocks noGrp="1"/>
          </p:cNvSpPr>
          <p:nvPr>
            <p:ph type="title" idx="6"/>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atin typeface="Rubik ExtraBold" pitchFamily="2" charset="-79"/>
                <a:cs typeface="Rubik ExtraBold" pitchFamily="2" charset="-79"/>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extLst>
      <p:ext uri="{BB962C8B-B14F-4D97-AF65-F5344CB8AC3E}">
        <p14:creationId xmlns:p14="http://schemas.microsoft.com/office/powerpoint/2010/main" val="365868867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reserve="1" userDrawn="1">
  <p:cSld name="1_Title and three columns">
    <p:bg>
      <p:bgPr>
        <a:gradFill>
          <a:gsLst>
            <a:gs pos="0">
              <a:srgbClr val="2B2929"/>
            </a:gs>
            <a:gs pos="100000">
              <a:srgbClr val="010203"/>
            </a:gs>
          </a:gsLst>
          <a:lin ang="5400700" scaled="0"/>
        </a:gradFill>
        <a:effectLst/>
      </p:bgPr>
    </p:bg>
    <p:spTree>
      <p:nvGrpSpPr>
        <p:cNvPr id="1" name="Shape 190"/>
        <p:cNvGrpSpPr/>
        <p:nvPr/>
      </p:nvGrpSpPr>
      <p:grpSpPr>
        <a:xfrm>
          <a:off x="0" y="0"/>
          <a:ext cx="0" cy="0"/>
          <a:chOff x="0" y="0"/>
          <a:chExt cx="0" cy="0"/>
        </a:xfrm>
      </p:grpSpPr>
      <p:pic>
        <p:nvPicPr>
          <p:cNvPr id="191" name="Google Shape;191;p24"/>
          <p:cNvPicPr preferRelativeResize="0"/>
          <p:nvPr/>
        </p:nvPicPr>
        <p:blipFill>
          <a:blip r:embed="rId2">
            <a:alphaModFix/>
          </a:blip>
          <a:stretch>
            <a:fillRect/>
          </a:stretch>
        </p:blipFill>
        <p:spPr>
          <a:xfrm rot="-5400000">
            <a:off x="5923862" y="-3099825"/>
            <a:ext cx="5143501" cy="5143501"/>
          </a:xfrm>
          <a:prstGeom prst="rect">
            <a:avLst/>
          </a:prstGeom>
          <a:noFill/>
          <a:ln>
            <a:noFill/>
          </a:ln>
          <a:effectLst>
            <a:outerShdw blurRad="57150" dist="19050" dir="5400000" algn="bl" rotWithShape="0">
              <a:srgbClr val="000000">
                <a:alpha val="50000"/>
              </a:srgbClr>
            </a:outerShdw>
          </a:effectLst>
        </p:spPr>
      </p:pic>
      <p:sp>
        <p:nvSpPr>
          <p:cNvPr id="195" name="Google Shape;195;p24"/>
          <p:cNvSpPr txBox="1">
            <a:spLocks noGrp="1"/>
          </p:cNvSpPr>
          <p:nvPr>
            <p:ph type="title"/>
          </p:nvPr>
        </p:nvSpPr>
        <p:spPr>
          <a:xfrm>
            <a:off x="1366325" y="30903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196" name="Google Shape;196;p24"/>
          <p:cNvSpPr txBox="1">
            <a:spLocks noGrp="1"/>
          </p:cNvSpPr>
          <p:nvPr>
            <p:ph type="subTitle" idx="1"/>
          </p:nvPr>
        </p:nvSpPr>
        <p:spPr>
          <a:xfrm>
            <a:off x="1366325" y="36369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199" name="Google Shape;199;p24"/>
          <p:cNvSpPr txBox="1">
            <a:spLocks noGrp="1"/>
          </p:cNvSpPr>
          <p:nvPr>
            <p:ph type="title" idx="4"/>
          </p:nvPr>
        </p:nvSpPr>
        <p:spPr>
          <a:xfrm>
            <a:off x="5602522" y="30903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200" name="Google Shape;200;p24"/>
          <p:cNvSpPr txBox="1">
            <a:spLocks noGrp="1"/>
          </p:cNvSpPr>
          <p:nvPr>
            <p:ph type="subTitle" idx="5"/>
          </p:nvPr>
        </p:nvSpPr>
        <p:spPr>
          <a:xfrm>
            <a:off x="5602522" y="36369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201" name="Google Shape;201;p24"/>
          <p:cNvSpPr txBox="1">
            <a:spLocks noGrp="1"/>
          </p:cNvSpPr>
          <p:nvPr>
            <p:ph type="title" idx="6"/>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atin typeface="Rubik ExtraBold" pitchFamily="2" charset="-79"/>
                <a:cs typeface="Rubik ExtraBold" pitchFamily="2" charset="-79"/>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extLst>
      <p:ext uri="{BB962C8B-B14F-4D97-AF65-F5344CB8AC3E}">
        <p14:creationId xmlns:p14="http://schemas.microsoft.com/office/powerpoint/2010/main" val="225366991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4">
    <p:bg>
      <p:bgPr>
        <a:gradFill>
          <a:gsLst>
            <a:gs pos="0">
              <a:srgbClr val="2B2929"/>
            </a:gs>
            <a:gs pos="100000">
              <a:srgbClr val="010203"/>
            </a:gs>
          </a:gsLst>
          <a:lin ang="5400700" scaled="0"/>
        </a:gradFill>
        <a:effectLst/>
      </p:bgPr>
    </p:bg>
    <p:spTree>
      <p:nvGrpSpPr>
        <p:cNvPr id="1" name="Shape 216"/>
        <p:cNvGrpSpPr/>
        <p:nvPr/>
      </p:nvGrpSpPr>
      <p:grpSpPr>
        <a:xfrm>
          <a:off x="0" y="0"/>
          <a:ext cx="0" cy="0"/>
          <a:chOff x="0" y="0"/>
          <a:chExt cx="0" cy="0"/>
        </a:xfrm>
      </p:grpSpPr>
      <p:pic>
        <p:nvPicPr>
          <p:cNvPr id="217" name="Google Shape;217;p26"/>
          <p:cNvPicPr preferRelativeResize="0"/>
          <p:nvPr/>
        </p:nvPicPr>
        <p:blipFill>
          <a:blip r:embed="rId2">
            <a:alphaModFix/>
          </a:blip>
          <a:stretch>
            <a:fillRect/>
          </a:stretch>
        </p:blipFill>
        <p:spPr>
          <a:xfrm rot="5400000" flipH="1">
            <a:off x="8480049" y="1895009"/>
            <a:ext cx="4618603" cy="5143501"/>
          </a:xfrm>
          <a:prstGeom prst="rect">
            <a:avLst/>
          </a:prstGeom>
          <a:noFill/>
          <a:ln>
            <a:noFill/>
          </a:ln>
        </p:spPr>
      </p:pic>
      <p:pic>
        <p:nvPicPr>
          <p:cNvPr id="218" name="Google Shape;218;p26"/>
          <p:cNvPicPr preferRelativeResize="0"/>
          <p:nvPr/>
        </p:nvPicPr>
        <p:blipFill>
          <a:blip r:embed="rId3">
            <a:alphaModFix/>
          </a:blip>
          <a:stretch>
            <a:fillRect/>
          </a:stretch>
        </p:blipFill>
        <p:spPr>
          <a:xfrm flipH="1">
            <a:off x="-3444151" y="-1896575"/>
            <a:ext cx="5143501" cy="5143501"/>
          </a:xfrm>
          <a:prstGeom prst="rect">
            <a:avLst/>
          </a:prstGeom>
          <a:noFill/>
          <a:ln>
            <a:noFill/>
          </a:ln>
        </p:spPr>
      </p:pic>
      <p:sp>
        <p:nvSpPr>
          <p:cNvPr id="222" name="Google Shape;222;p26"/>
          <p:cNvSpPr txBox="1">
            <a:spLocks noGrp="1"/>
          </p:cNvSpPr>
          <p:nvPr>
            <p:ph type="title"/>
          </p:nvPr>
        </p:nvSpPr>
        <p:spPr>
          <a:xfrm>
            <a:off x="1101175" y="173047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223" name="Google Shape;223;p26"/>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224" name="Google Shape;224;p26"/>
          <p:cNvSpPr txBox="1">
            <a:spLocks noGrp="1"/>
          </p:cNvSpPr>
          <p:nvPr>
            <p:ph type="title" idx="2"/>
          </p:nvPr>
        </p:nvSpPr>
        <p:spPr>
          <a:xfrm>
            <a:off x="3578948" y="173047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225" name="Google Shape;225;p26"/>
          <p:cNvSpPr txBox="1">
            <a:spLocks noGrp="1"/>
          </p:cNvSpPr>
          <p:nvPr>
            <p:ph type="subTitle" idx="3"/>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226" name="Google Shape;226;p26"/>
          <p:cNvSpPr txBox="1">
            <a:spLocks noGrp="1"/>
          </p:cNvSpPr>
          <p:nvPr>
            <p:ph type="title" idx="4"/>
          </p:nvPr>
        </p:nvSpPr>
        <p:spPr>
          <a:xfrm>
            <a:off x="1101175" y="354487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227" name="Google Shape;227;p26"/>
          <p:cNvSpPr txBox="1">
            <a:spLocks noGrp="1"/>
          </p:cNvSpPr>
          <p:nvPr>
            <p:ph type="subTitle" idx="5"/>
          </p:nvPr>
        </p:nvSpPr>
        <p:spPr>
          <a:xfrm>
            <a:off x="1101175" y="4083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228" name="Google Shape;228;p26"/>
          <p:cNvSpPr txBox="1">
            <a:spLocks noGrp="1"/>
          </p:cNvSpPr>
          <p:nvPr>
            <p:ph type="title" idx="6"/>
          </p:nvPr>
        </p:nvSpPr>
        <p:spPr>
          <a:xfrm>
            <a:off x="3578948" y="354487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229" name="Google Shape;229;p26"/>
          <p:cNvSpPr txBox="1">
            <a:spLocks noGrp="1"/>
          </p:cNvSpPr>
          <p:nvPr>
            <p:ph type="subTitle" idx="7"/>
          </p:nvPr>
        </p:nvSpPr>
        <p:spPr>
          <a:xfrm>
            <a:off x="3578948" y="4083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230" name="Google Shape;230;p26"/>
          <p:cNvSpPr txBox="1">
            <a:spLocks noGrp="1"/>
          </p:cNvSpPr>
          <p:nvPr>
            <p:ph type="title" idx="8"/>
          </p:nvPr>
        </p:nvSpPr>
        <p:spPr>
          <a:xfrm>
            <a:off x="6056727" y="173047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231" name="Google Shape;231;p26"/>
          <p:cNvSpPr txBox="1">
            <a:spLocks noGrp="1"/>
          </p:cNvSpPr>
          <p:nvPr>
            <p:ph type="subTitle" idx="9"/>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232" name="Google Shape;232;p26"/>
          <p:cNvSpPr txBox="1">
            <a:spLocks noGrp="1"/>
          </p:cNvSpPr>
          <p:nvPr>
            <p:ph type="title" idx="13"/>
          </p:nvPr>
        </p:nvSpPr>
        <p:spPr>
          <a:xfrm>
            <a:off x="6056727" y="354487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Rubik ExtraBold" pitchFamily="2" charset="-79"/>
                <a:cs typeface="Rubik ExtraBold" pitchFamily="2" charset="-79"/>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233" name="Google Shape;233;p26"/>
          <p:cNvSpPr txBox="1">
            <a:spLocks noGrp="1"/>
          </p:cNvSpPr>
          <p:nvPr>
            <p:ph type="subTitle" idx="14"/>
          </p:nvPr>
        </p:nvSpPr>
        <p:spPr>
          <a:xfrm>
            <a:off x="6056727" y="4083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Rubik Medium" pitchFamily="2" charset="-79"/>
                <a:cs typeface="Rubik Medium" pitchFamily="2" charset="-79"/>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dirty="0"/>
          </a:p>
        </p:txBody>
      </p:sp>
      <p:sp>
        <p:nvSpPr>
          <p:cNvPr id="234" name="Google Shape;234;p26"/>
          <p:cNvSpPr txBox="1">
            <a:spLocks noGrp="1"/>
          </p:cNvSpPr>
          <p:nvPr>
            <p:ph type="title" idx="15"/>
          </p:nvPr>
        </p:nvSpPr>
        <p:spPr>
          <a:xfrm>
            <a:off x="713225" y="368825"/>
            <a:ext cx="7707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atin typeface="Rubik ExtraBold" pitchFamily="2" charset="-79"/>
                <a:cs typeface="Rubik ExtraBold" pitchFamily="2" charset="-79"/>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
    <p:bg>
      <p:bgPr>
        <a:gradFill>
          <a:gsLst>
            <a:gs pos="0">
              <a:srgbClr val="2B2929"/>
            </a:gs>
            <a:gs pos="100000">
              <a:srgbClr val="010203"/>
            </a:gs>
          </a:gsLst>
          <a:lin ang="5400012" scaled="0"/>
        </a:gradFill>
        <a:effectLst/>
      </p:bgPr>
    </p:bg>
    <p:spTree>
      <p:nvGrpSpPr>
        <p:cNvPr id="1" name="Shape 235"/>
        <p:cNvGrpSpPr/>
        <p:nvPr/>
      </p:nvGrpSpPr>
      <p:grpSpPr>
        <a:xfrm>
          <a:off x="0" y="0"/>
          <a:ext cx="0" cy="0"/>
          <a:chOff x="0" y="0"/>
          <a:chExt cx="0" cy="0"/>
        </a:xfrm>
      </p:grpSpPr>
      <p:pic>
        <p:nvPicPr>
          <p:cNvPr id="236" name="Google Shape;236;p27"/>
          <p:cNvPicPr preferRelativeResize="0"/>
          <p:nvPr/>
        </p:nvPicPr>
        <p:blipFill>
          <a:blip r:embed="rId2">
            <a:alphaModFix/>
          </a:blip>
          <a:stretch>
            <a:fillRect/>
          </a:stretch>
        </p:blipFill>
        <p:spPr>
          <a:xfrm rot="5400000">
            <a:off x="-1980876" y="-1298175"/>
            <a:ext cx="4618603" cy="5143501"/>
          </a:xfrm>
          <a:prstGeom prst="rect">
            <a:avLst/>
          </a:prstGeom>
          <a:noFill/>
          <a:ln>
            <a:noFill/>
          </a:ln>
        </p:spPr>
      </p:pic>
      <p:pic>
        <p:nvPicPr>
          <p:cNvPr id="237" name="Google Shape;237;p27"/>
          <p:cNvPicPr preferRelativeResize="0"/>
          <p:nvPr/>
        </p:nvPicPr>
        <p:blipFill>
          <a:blip r:embed="rId3">
            <a:alphaModFix/>
          </a:blip>
          <a:stretch>
            <a:fillRect/>
          </a:stretch>
        </p:blipFill>
        <p:spPr>
          <a:xfrm>
            <a:off x="-2795775" y="-479025"/>
            <a:ext cx="5143501" cy="5143501"/>
          </a:xfrm>
          <a:prstGeom prst="rect">
            <a:avLst/>
          </a:prstGeom>
          <a:noFill/>
          <a:ln>
            <a:noFill/>
          </a:ln>
        </p:spPr>
      </p:pic>
      <p:pic>
        <p:nvPicPr>
          <p:cNvPr id="238" name="Google Shape;238;p27"/>
          <p:cNvPicPr preferRelativeResize="0"/>
          <p:nvPr/>
        </p:nvPicPr>
        <p:blipFill>
          <a:blip r:embed="rId4">
            <a:alphaModFix/>
          </a:blip>
          <a:stretch>
            <a:fillRect/>
          </a:stretch>
        </p:blipFill>
        <p:spPr>
          <a:xfrm flipH="1">
            <a:off x="6248848" y="-476050"/>
            <a:ext cx="6000627" cy="6104950"/>
          </a:xfrm>
          <a:prstGeom prst="rect">
            <a:avLst/>
          </a:prstGeom>
          <a:noFill/>
          <a:ln>
            <a:noFill/>
          </a:ln>
        </p:spPr>
      </p:pic>
      <p:pic>
        <p:nvPicPr>
          <p:cNvPr id="244" name="Google Shape;244;p27"/>
          <p:cNvPicPr preferRelativeResize="0"/>
          <p:nvPr/>
        </p:nvPicPr>
        <p:blipFill>
          <a:blip r:embed="rId5">
            <a:alphaModFix/>
          </a:blip>
          <a:stretch>
            <a:fillRect/>
          </a:stretch>
        </p:blipFill>
        <p:spPr>
          <a:xfrm flipH="1">
            <a:off x="-2795773" y="1495780"/>
            <a:ext cx="5323873" cy="5323848"/>
          </a:xfrm>
          <a:prstGeom prst="rect">
            <a:avLst/>
          </a:prstGeom>
          <a:noFill/>
          <a:ln>
            <a:noFill/>
          </a:ln>
        </p:spPr>
      </p:pic>
      <p:sp>
        <p:nvSpPr>
          <p:cNvPr id="247" name="Google Shape;247;p27"/>
          <p:cNvSpPr txBox="1">
            <a:spLocks noGrp="1"/>
          </p:cNvSpPr>
          <p:nvPr>
            <p:ph type="ctrTitle"/>
          </p:nvPr>
        </p:nvSpPr>
        <p:spPr>
          <a:xfrm>
            <a:off x="2432850" y="590550"/>
            <a:ext cx="4278300" cy="84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4800" b="1">
                <a:solidFill>
                  <a:srgbClr val="F3F3F3"/>
                </a:solidFill>
                <a:latin typeface="Rubik ExtraBold" pitchFamily="2" charset="-79"/>
                <a:ea typeface="Rubik ExtraBold" pitchFamily="2" charset="-79"/>
                <a:cs typeface="Rubik ExtraBold" pitchFamily="2" charset="-79"/>
                <a:sym typeface="Orbitron"/>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dirty="0"/>
          </a:p>
        </p:txBody>
      </p:sp>
      <p:sp>
        <p:nvSpPr>
          <p:cNvPr id="248" name="Google Shape;248;p27"/>
          <p:cNvSpPr txBox="1">
            <a:spLocks noGrp="1"/>
          </p:cNvSpPr>
          <p:nvPr>
            <p:ph type="subTitle" idx="1"/>
          </p:nvPr>
        </p:nvSpPr>
        <p:spPr>
          <a:xfrm>
            <a:off x="2432850" y="2144100"/>
            <a:ext cx="4278300" cy="12300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D9D9D9"/>
              </a:buClr>
              <a:buSzPts val="2800"/>
              <a:buNone/>
              <a:defRPr>
                <a:solidFill>
                  <a:srgbClr val="D9D9D9"/>
                </a:solidFill>
                <a:latin typeface="Rubik Medium" pitchFamily="2" charset="-79"/>
                <a:ea typeface="Lato"/>
                <a:cs typeface="Rubik Medium" pitchFamily="2" charset="-79"/>
                <a:sym typeface="La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
        <p:nvSpPr>
          <p:cNvPr id="249" name="Google Shape;249;p27"/>
          <p:cNvSpPr txBox="1"/>
          <p:nvPr/>
        </p:nvSpPr>
        <p:spPr>
          <a:xfrm>
            <a:off x="2807700" y="3590250"/>
            <a:ext cx="35286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dirty="0">
                <a:solidFill>
                  <a:schemeClr val="dk2"/>
                </a:solidFill>
                <a:latin typeface="Rubik Medium" pitchFamily="2" charset="-79"/>
                <a:ea typeface="Lato"/>
                <a:cs typeface="Rubik Medium" pitchFamily="2" charset="-79"/>
                <a:sym typeface="Lato"/>
              </a:rPr>
              <a:t>CREDITS: This presentation template was created by </a:t>
            </a:r>
            <a:r>
              <a:rPr lang="en" sz="1200" b="1" dirty="0">
                <a:solidFill>
                  <a:schemeClr val="dk1"/>
                </a:solidFill>
                <a:uFill>
                  <a:noFill/>
                </a:uFill>
                <a:latin typeface="Rubik Medium" pitchFamily="2" charset="-79"/>
                <a:ea typeface="Lato"/>
                <a:cs typeface="Rubik Medium" pitchFamily="2" charset="-79"/>
                <a:sym typeface="Lato"/>
                <a:hlinkClick r:id="rId6">
                  <a:extLst>
                    <a:ext uri="{A12FA001-AC4F-418D-AE19-62706E023703}">
                      <ahyp:hlinkClr xmlns:ahyp="http://schemas.microsoft.com/office/drawing/2018/hyperlinkcolor" val="tx"/>
                    </a:ext>
                  </a:extLst>
                </a:hlinkClick>
              </a:rPr>
              <a:t>Slidesgo</a:t>
            </a:r>
            <a:r>
              <a:rPr lang="en" sz="1200" dirty="0">
                <a:solidFill>
                  <a:schemeClr val="dk2"/>
                </a:solidFill>
                <a:latin typeface="Rubik Medium" pitchFamily="2" charset="-79"/>
                <a:ea typeface="Lato"/>
                <a:cs typeface="Rubik Medium" pitchFamily="2" charset="-79"/>
                <a:sym typeface="Lato"/>
              </a:rPr>
              <a:t>, including icons by </a:t>
            </a:r>
            <a:r>
              <a:rPr lang="en" sz="1200" b="1" dirty="0">
                <a:solidFill>
                  <a:schemeClr val="dk1"/>
                </a:solidFill>
                <a:uFill>
                  <a:noFill/>
                </a:uFill>
                <a:latin typeface="Rubik Medium" pitchFamily="2" charset="-79"/>
                <a:ea typeface="Lato"/>
                <a:cs typeface="Rubik Medium" pitchFamily="2" charset="-79"/>
                <a:sym typeface="Lato"/>
                <a:hlinkClick r:id="rId7">
                  <a:extLst>
                    <a:ext uri="{A12FA001-AC4F-418D-AE19-62706E023703}">
                      <ahyp:hlinkClr xmlns:ahyp="http://schemas.microsoft.com/office/drawing/2018/hyperlinkcolor" val="tx"/>
                    </a:ext>
                  </a:extLst>
                </a:hlinkClick>
              </a:rPr>
              <a:t>Flaticon</a:t>
            </a:r>
            <a:r>
              <a:rPr lang="en" sz="1200" b="1" dirty="0">
                <a:solidFill>
                  <a:schemeClr val="dk1"/>
                </a:solidFill>
                <a:latin typeface="Rubik Medium" pitchFamily="2" charset="-79"/>
                <a:ea typeface="Lato"/>
                <a:cs typeface="Rubik Medium" pitchFamily="2" charset="-79"/>
                <a:sym typeface="Lato"/>
              </a:rPr>
              <a:t> </a:t>
            </a:r>
            <a:r>
              <a:rPr lang="en" sz="1200" dirty="0">
                <a:solidFill>
                  <a:schemeClr val="dk2"/>
                </a:solidFill>
                <a:latin typeface="Rubik Medium" pitchFamily="2" charset="-79"/>
                <a:ea typeface="Lato"/>
                <a:cs typeface="Rubik Medium" pitchFamily="2" charset="-79"/>
                <a:sym typeface="Lato"/>
              </a:rPr>
              <a:t>and infographics &amp; images by </a:t>
            </a:r>
            <a:r>
              <a:rPr lang="en" sz="1200" b="1" dirty="0">
                <a:solidFill>
                  <a:schemeClr val="dk1"/>
                </a:solidFill>
                <a:uFill>
                  <a:noFill/>
                </a:uFill>
                <a:latin typeface="Rubik Medium" pitchFamily="2" charset="-79"/>
                <a:ea typeface="Lato"/>
                <a:cs typeface="Rubik Medium" pitchFamily="2" charset="-79"/>
                <a:sym typeface="Lato"/>
                <a:hlinkClick r:id="rId8">
                  <a:extLst>
                    <a:ext uri="{A12FA001-AC4F-418D-AE19-62706E023703}">
                      <ahyp:hlinkClr xmlns:ahyp="http://schemas.microsoft.com/office/drawing/2018/hyperlinkcolor" val="tx"/>
                    </a:ext>
                  </a:extLst>
                </a:hlinkClick>
              </a:rPr>
              <a:t>Freepik</a:t>
            </a:r>
            <a:endParaRPr sz="1200" b="1" dirty="0">
              <a:solidFill>
                <a:schemeClr val="dk1"/>
              </a:solidFill>
              <a:latin typeface="Rubik Medium" pitchFamily="2" charset="-79"/>
              <a:ea typeface="Lato"/>
              <a:cs typeface="Rubik Medium" pitchFamily="2" charset="-79"/>
              <a:sym typeface="Lato"/>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4">
    <p:bg>
      <p:bgPr>
        <a:gradFill>
          <a:gsLst>
            <a:gs pos="0">
              <a:srgbClr val="2B2929"/>
            </a:gs>
            <a:gs pos="100000">
              <a:srgbClr val="010203"/>
            </a:gs>
          </a:gsLst>
          <a:lin ang="2698631" scaled="0"/>
        </a:gradFill>
        <a:effectLst/>
      </p:bgPr>
    </p:bg>
    <p:spTree>
      <p:nvGrpSpPr>
        <p:cNvPr id="1" name="Shape 250"/>
        <p:cNvGrpSpPr/>
        <p:nvPr/>
      </p:nvGrpSpPr>
      <p:grpSpPr>
        <a:xfrm>
          <a:off x="0" y="0"/>
          <a:ext cx="0" cy="0"/>
          <a:chOff x="0" y="0"/>
          <a:chExt cx="0" cy="0"/>
        </a:xfrm>
      </p:grpSpPr>
      <p:pic>
        <p:nvPicPr>
          <p:cNvPr id="251" name="Google Shape;251;p28"/>
          <p:cNvPicPr preferRelativeResize="0"/>
          <p:nvPr/>
        </p:nvPicPr>
        <p:blipFill>
          <a:blip r:embed="rId2">
            <a:alphaModFix/>
          </a:blip>
          <a:stretch>
            <a:fillRect/>
          </a:stretch>
        </p:blipFill>
        <p:spPr>
          <a:xfrm rot="5400000">
            <a:off x="-1432339" y="-1233722"/>
            <a:ext cx="4618603" cy="5143501"/>
          </a:xfrm>
          <a:prstGeom prst="rect">
            <a:avLst/>
          </a:prstGeom>
          <a:noFill/>
          <a:ln>
            <a:noFill/>
          </a:ln>
        </p:spPr>
      </p:pic>
      <p:pic>
        <p:nvPicPr>
          <p:cNvPr id="252" name="Google Shape;252;p28"/>
          <p:cNvPicPr preferRelativeResize="0"/>
          <p:nvPr/>
        </p:nvPicPr>
        <p:blipFill>
          <a:blip r:embed="rId3">
            <a:alphaModFix/>
          </a:blip>
          <a:stretch>
            <a:fillRect/>
          </a:stretch>
        </p:blipFill>
        <p:spPr>
          <a:xfrm flipH="1">
            <a:off x="-2348060" y="1520378"/>
            <a:ext cx="7219948" cy="7219948"/>
          </a:xfrm>
          <a:prstGeom prst="rect">
            <a:avLst/>
          </a:prstGeom>
          <a:noFill/>
          <a:ln>
            <a:noFill/>
          </a:ln>
        </p:spPr>
      </p:pic>
      <p:pic>
        <p:nvPicPr>
          <p:cNvPr id="253" name="Google Shape;253;p28"/>
          <p:cNvPicPr preferRelativeResize="0"/>
          <p:nvPr/>
        </p:nvPicPr>
        <p:blipFill>
          <a:blip r:embed="rId4">
            <a:alphaModFix/>
          </a:blip>
          <a:stretch>
            <a:fillRect/>
          </a:stretch>
        </p:blipFill>
        <p:spPr>
          <a:xfrm rot="5400000" flipH="1">
            <a:off x="-2541513" y="-2263347"/>
            <a:ext cx="5143501" cy="5143501"/>
          </a:xfrm>
          <a:prstGeom prst="rect">
            <a:avLst/>
          </a:prstGeom>
          <a:noFill/>
          <a:ln>
            <a:noFill/>
          </a:ln>
          <a:effectLst>
            <a:outerShdw blurRad="57150" dist="19050" dir="5400000" algn="bl" rotWithShape="0">
              <a:srgbClr val="000000">
                <a:alpha val="50000"/>
              </a:srgbClr>
            </a:outerShdw>
          </a:effectLst>
        </p:spPr>
      </p:pic>
      <p:pic>
        <p:nvPicPr>
          <p:cNvPr id="254" name="Google Shape;254;p28"/>
          <p:cNvPicPr preferRelativeResize="0"/>
          <p:nvPr/>
        </p:nvPicPr>
        <p:blipFill>
          <a:blip r:embed="rId5">
            <a:alphaModFix/>
          </a:blip>
          <a:stretch>
            <a:fillRect/>
          </a:stretch>
        </p:blipFill>
        <p:spPr>
          <a:xfrm rot="5400000" flipH="1">
            <a:off x="-2230789" y="-1956323"/>
            <a:ext cx="4518676" cy="4520852"/>
          </a:xfrm>
          <a:prstGeom prst="rect">
            <a:avLst/>
          </a:prstGeom>
          <a:noFill/>
          <a:ln>
            <a:noFill/>
          </a:ln>
        </p:spPr>
      </p:pic>
      <p:pic>
        <p:nvPicPr>
          <p:cNvPr id="255" name="Google Shape;255;p28"/>
          <p:cNvPicPr preferRelativeResize="0"/>
          <p:nvPr/>
        </p:nvPicPr>
        <p:blipFill>
          <a:blip r:embed="rId6">
            <a:alphaModFix/>
          </a:blip>
          <a:stretch>
            <a:fillRect/>
          </a:stretch>
        </p:blipFill>
        <p:spPr>
          <a:xfrm flipH="1">
            <a:off x="-2160513" y="1539428"/>
            <a:ext cx="5143501" cy="5143501"/>
          </a:xfrm>
          <a:prstGeom prst="rect">
            <a:avLst/>
          </a:prstGeom>
          <a:noFill/>
          <a:ln>
            <a:noFill/>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5">
    <p:bg>
      <p:bgPr>
        <a:gradFill>
          <a:gsLst>
            <a:gs pos="0">
              <a:srgbClr val="2B2929"/>
            </a:gs>
            <a:gs pos="100000">
              <a:srgbClr val="010203"/>
            </a:gs>
          </a:gsLst>
          <a:lin ang="5400700" scaled="0"/>
        </a:gradFill>
        <a:effectLst/>
      </p:bgPr>
    </p:bg>
    <p:spTree>
      <p:nvGrpSpPr>
        <p:cNvPr id="1" name="Shape 259"/>
        <p:cNvGrpSpPr/>
        <p:nvPr/>
      </p:nvGrpSpPr>
      <p:grpSpPr>
        <a:xfrm>
          <a:off x="0" y="0"/>
          <a:ext cx="0" cy="0"/>
          <a:chOff x="0" y="0"/>
          <a:chExt cx="0" cy="0"/>
        </a:xfrm>
      </p:grpSpPr>
      <p:pic>
        <p:nvPicPr>
          <p:cNvPr id="260" name="Google Shape;260;p29"/>
          <p:cNvPicPr preferRelativeResize="0"/>
          <p:nvPr/>
        </p:nvPicPr>
        <p:blipFill>
          <a:blip r:embed="rId2">
            <a:alphaModFix/>
          </a:blip>
          <a:stretch>
            <a:fillRect/>
          </a:stretch>
        </p:blipFill>
        <p:spPr>
          <a:xfrm rot="10800000" flipH="1">
            <a:off x="3499615" y="-2798156"/>
            <a:ext cx="4618603" cy="5143501"/>
          </a:xfrm>
          <a:prstGeom prst="rect">
            <a:avLst/>
          </a:prstGeom>
          <a:noFill/>
          <a:ln>
            <a:noFill/>
          </a:ln>
        </p:spPr>
      </p:pic>
      <p:pic>
        <p:nvPicPr>
          <p:cNvPr id="261" name="Google Shape;261;p29"/>
          <p:cNvPicPr preferRelativeResize="0"/>
          <p:nvPr/>
        </p:nvPicPr>
        <p:blipFill>
          <a:blip r:embed="rId3">
            <a:alphaModFix/>
          </a:blip>
          <a:stretch>
            <a:fillRect/>
          </a:stretch>
        </p:blipFill>
        <p:spPr>
          <a:xfrm rot="10800000" flipH="1">
            <a:off x="3718991" y="-5056952"/>
            <a:ext cx="7219948" cy="7219948"/>
          </a:xfrm>
          <a:prstGeom prst="rect">
            <a:avLst/>
          </a:prstGeom>
          <a:noFill/>
          <a:ln>
            <a:noFill/>
          </a:ln>
        </p:spPr>
      </p:pic>
      <p:pic>
        <p:nvPicPr>
          <p:cNvPr id="262" name="Google Shape;262;p29"/>
          <p:cNvPicPr preferRelativeResize="0"/>
          <p:nvPr/>
        </p:nvPicPr>
        <p:blipFill>
          <a:blip r:embed="rId4">
            <a:alphaModFix/>
          </a:blip>
          <a:stretch>
            <a:fillRect/>
          </a:stretch>
        </p:blipFill>
        <p:spPr>
          <a:xfrm rot="10800000" flipH="1">
            <a:off x="5512641" y="-2770956"/>
            <a:ext cx="5143501" cy="5143501"/>
          </a:xfrm>
          <a:prstGeom prst="rect">
            <a:avLst/>
          </a:prstGeom>
          <a:noFill/>
          <a:ln>
            <a:noFill/>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6">
    <p:bg>
      <p:bgPr>
        <a:gradFill>
          <a:gsLst>
            <a:gs pos="0">
              <a:srgbClr val="2B2929"/>
            </a:gs>
            <a:gs pos="100000">
              <a:srgbClr val="010203"/>
            </a:gs>
          </a:gsLst>
          <a:lin ang="5400700" scaled="0"/>
        </a:gradFill>
        <a:effectLst/>
      </p:bgPr>
    </p:bg>
    <p:spTree>
      <p:nvGrpSpPr>
        <p:cNvPr id="1" name="Shape 266"/>
        <p:cNvGrpSpPr/>
        <p:nvPr/>
      </p:nvGrpSpPr>
      <p:grpSpPr>
        <a:xfrm>
          <a:off x="0" y="0"/>
          <a:ext cx="0" cy="0"/>
          <a:chOff x="0" y="0"/>
          <a:chExt cx="0" cy="0"/>
        </a:xfrm>
      </p:grpSpPr>
      <p:pic>
        <p:nvPicPr>
          <p:cNvPr id="267" name="Google Shape;267;p30"/>
          <p:cNvPicPr preferRelativeResize="0"/>
          <p:nvPr/>
        </p:nvPicPr>
        <p:blipFill>
          <a:blip r:embed="rId2">
            <a:alphaModFix/>
          </a:blip>
          <a:stretch>
            <a:fillRect/>
          </a:stretch>
        </p:blipFill>
        <p:spPr>
          <a:xfrm rot="5400000">
            <a:off x="-1653141" y="553624"/>
            <a:ext cx="4618603" cy="5143501"/>
          </a:xfrm>
          <a:prstGeom prst="rect">
            <a:avLst/>
          </a:prstGeom>
          <a:noFill/>
          <a:ln>
            <a:noFill/>
          </a:ln>
        </p:spPr>
      </p:pic>
      <p:pic>
        <p:nvPicPr>
          <p:cNvPr id="268" name="Google Shape;268;p30"/>
          <p:cNvPicPr preferRelativeResize="0"/>
          <p:nvPr/>
        </p:nvPicPr>
        <p:blipFill>
          <a:blip r:embed="rId3">
            <a:alphaModFix/>
          </a:blip>
          <a:stretch>
            <a:fillRect/>
          </a:stretch>
        </p:blipFill>
        <p:spPr>
          <a:xfrm rot="5400000">
            <a:off x="-3507636" y="1206899"/>
            <a:ext cx="7219948" cy="7219948"/>
          </a:xfrm>
          <a:prstGeom prst="rect">
            <a:avLst/>
          </a:prstGeom>
          <a:noFill/>
          <a:ln>
            <a:noFill/>
          </a:ln>
        </p:spPr>
      </p:pic>
      <p:pic>
        <p:nvPicPr>
          <p:cNvPr id="269" name="Google Shape;269;p30"/>
          <p:cNvPicPr preferRelativeResize="0"/>
          <p:nvPr/>
        </p:nvPicPr>
        <p:blipFill>
          <a:blip r:embed="rId4">
            <a:alphaModFix/>
          </a:blip>
          <a:stretch>
            <a:fillRect/>
          </a:stretch>
        </p:blipFill>
        <p:spPr>
          <a:xfrm rot="5400000">
            <a:off x="-1240699" y="3031523"/>
            <a:ext cx="5143501" cy="5143501"/>
          </a:xfrm>
          <a:prstGeom prst="rect">
            <a:avLst/>
          </a:prstGeom>
          <a:noFill/>
          <a:ln>
            <a:noFill/>
          </a:ln>
        </p:spPr>
      </p:pic>
      <p:pic>
        <p:nvPicPr>
          <p:cNvPr id="270" name="Google Shape;270;p30"/>
          <p:cNvPicPr preferRelativeResize="0"/>
          <p:nvPr/>
        </p:nvPicPr>
        <p:blipFill>
          <a:blip r:embed="rId4">
            <a:alphaModFix/>
          </a:blip>
          <a:stretch>
            <a:fillRect/>
          </a:stretch>
        </p:blipFill>
        <p:spPr>
          <a:xfrm rot="5400000">
            <a:off x="2142985" y="3000549"/>
            <a:ext cx="5143501" cy="5143501"/>
          </a:xfrm>
          <a:prstGeom prst="rect">
            <a:avLst/>
          </a:prstGeom>
          <a:noFill/>
          <a:ln>
            <a:noFill/>
          </a:ln>
          <a:effectLst>
            <a:outerShdw blurRad="57150" dist="19050" dir="5400000" algn="bl" rotWithShape="0">
              <a:srgbClr val="000000">
                <a:alpha val="50000"/>
              </a:srgbClr>
            </a:outerShdw>
          </a:effectLst>
        </p:spPr>
      </p:pic>
      <p:pic>
        <p:nvPicPr>
          <p:cNvPr id="271" name="Google Shape;271;p30"/>
          <p:cNvPicPr preferRelativeResize="0"/>
          <p:nvPr/>
        </p:nvPicPr>
        <p:blipFill>
          <a:blip r:embed="rId5">
            <a:alphaModFix/>
          </a:blip>
          <a:stretch>
            <a:fillRect/>
          </a:stretch>
        </p:blipFill>
        <p:spPr>
          <a:xfrm rot="5400000">
            <a:off x="2453709" y="3318554"/>
            <a:ext cx="4518676" cy="4520852"/>
          </a:xfrm>
          <a:prstGeom prst="rect">
            <a:avLst/>
          </a:prstGeom>
          <a:noFill/>
          <a:ln>
            <a:noFill/>
          </a:ln>
        </p:spPr>
      </p:pic>
      <p:pic>
        <p:nvPicPr>
          <p:cNvPr id="276" name="Google Shape;276;p30"/>
          <p:cNvPicPr preferRelativeResize="0"/>
          <p:nvPr userDrawn="1"/>
        </p:nvPicPr>
        <p:blipFill>
          <a:blip r:embed="rId3">
            <a:alphaModFix/>
          </a:blip>
          <a:stretch>
            <a:fillRect/>
          </a:stretch>
        </p:blipFill>
        <p:spPr>
          <a:xfrm rot="5400000">
            <a:off x="816710" y="3323724"/>
            <a:ext cx="5143501" cy="5143501"/>
          </a:xfrm>
          <a:prstGeom prst="rect">
            <a:avLst/>
          </a:prstGeom>
          <a:noFill/>
          <a:ln>
            <a:noFill/>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17">
    <p:bg>
      <p:bgPr>
        <a:gradFill>
          <a:gsLst>
            <a:gs pos="0">
              <a:srgbClr val="2B2929"/>
            </a:gs>
            <a:gs pos="100000">
              <a:srgbClr val="010203"/>
            </a:gs>
          </a:gsLst>
          <a:lin ang="5400700" scaled="0"/>
        </a:gradFill>
        <a:effectLst/>
      </p:bgPr>
    </p:bg>
    <p:spTree>
      <p:nvGrpSpPr>
        <p:cNvPr id="1" name="Shape 277"/>
        <p:cNvGrpSpPr/>
        <p:nvPr/>
      </p:nvGrpSpPr>
      <p:grpSpPr>
        <a:xfrm>
          <a:off x="0" y="0"/>
          <a:ext cx="0" cy="0"/>
          <a:chOff x="0" y="0"/>
          <a:chExt cx="0" cy="0"/>
        </a:xfrm>
      </p:grpSpPr>
      <p:pic>
        <p:nvPicPr>
          <p:cNvPr id="278" name="Google Shape;278;p31"/>
          <p:cNvPicPr preferRelativeResize="0"/>
          <p:nvPr/>
        </p:nvPicPr>
        <p:blipFill>
          <a:blip r:embed="rId2">
            <a:alphaModFix/>
          </a:blip>
          <a:stretch>
            <a:fillRect/>
          </a:stretch>
        </p:blipFill>
        <p:spPr>
          <a:xfrm rot="5400000" flipH="1">
            <a:off x="-3048002" y="1543050"/>
            <a:ext cx="4618603" cy="5143501"/>
          </a:xfrm>
          <a:prstGeom prst="rect">
            <a:avLst/>
          </a:prstGeom>
          <a:noFill/>
          <a:ln>
            <a:noFill/>
          </a:ln>
        </p:spPr>
      </p:pic>
      <p:pic>
        <p:nvPicPr>
          <p:cNvPr id="279" name="Google Shape;279;p31"/>
          <p:cNvPicPr preferRelativeResize="0"/>
          <p:nvPr/>
        </p:nvPicPr>
        <p:blipFill>
          <a:blip r:embed="rId3">
            <a:alphaModFix/>
          </a:blip>
          <a:stretch>
            <a:fillRect/>
          </a:stretch>
        </p:blipFill>
        <p:spPr>
          <a:xfrm flipH="1">
            <a:off x="-3314701" y="-666750"/>
            <a:ext cx="5143501" cy="5143501"/>
          </a:xfrm>
          <a:prstGeom prst="rect">
            <a:avLst/>
          </a:prstGeom>
          <a:noFill/>
          <a:ln>
            <a:noFill/>
          </a:ln>
          <a:effectLst>
            <a:outerShdw blurRad="57150" dist="19050" dir="5400000" algn="bl" rotWithShape="0">
              <a:srgbClr val="000000">
                <a:alpha val="50000"/>
              </a:srgbClr>
            </a:outerShdw>
          </a:effectLst>
        </p:spPr>
      </p:pic>
      <p:pic>
        <p:nvPicPr>
          <p:cNvPr id="280" name="Google Shape;280;p31"/>
          <p:cNvPicPr preferRelativeResize="0"/>
          <p:nvPr/>
        </p:nvPicPr>
        <p:blipFill>
          <a:blip r:embed="rId4">
            <a:alphaModFix/>
          </a:blip>
          <a:stretch>
            <a:fillRect/>
          </a:stretch>
        </p:blipFill>
        <p:spPr>
          <a:xfrm flipH="1">
            <a:off x="7200900" y="1017725"/>
            <a:ext cx="5143501" cy="5143501"/>
          </a:xfrm>
          <a:prstGeom prst="rect">
            <a:avLst/>
          </a:prstGeom>
          <a:noFill/>
          <a:ln>
            <a:noFill/>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2B2929"/>
            </a:gs>
            <a:gs pos="100000">
              <a:srgbClr val="010203"/>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310800" y="1951100"/>
            <a:ext cx="5067600" cy="158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atin typeface="Rubik ExtraBold" pitchFamily="2" charset="-79"/>
                <a:cs typeface="Rubik ExtraBold" pitchFamily="2" charset="-79"/>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dirty="0"/>
          </a:p>
        </p:txBody>
      </p:sp>
      <p:sp>
        <p:nvSpPr>
          <p:cNvPr id="15" name="Google Shape;15;p3"/>
          <p:cNvSpPr txBox="1">
            <a:spLocks noGrp="1"/>
          </p:cNvSpPr>
          <p:nvPr>
            <p:ph type="title" idx="2" hasCustomPrompt="1"/>
          </p:nvPr>
        </p:nvSpPr>
        <p:spPr>
          <a:xfrm>
            <a:off x="6566400" y="1052150"/>
            <a:ext cx="18120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atin typeface="Rubik ExtraBold" pitchFamily="2" charset="-79"/>
                <a:cs typeface="Rubik ExtraBold" pitchFamily="2" charset="-79"/>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6" name="Google Shape;16;p3"/>
          <p:cNvSpPr txBox="1">
            <a:spLocks noGrp="1"/>
          </p:cNvSpPr>
          <p:nvPr>
            <p:ph type="subTitle" idx="1"/>
          </p:nvPr>
        </p:nvSpPr>
        <p:spPr>
          <a:xfrm>
            <a:off x="3310800" y="3627550"/>
            <a:ext cx="5067600" cy="46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atin typeface="Rubik Medium" pitchFamily="2" charset="-79"/>
                <a:cs typeface="Rubik Medium" pitchFamily="2" charset="-79"/>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pic>
        <p:nvPicPr>
          <p:cNvPr id="17" name="Google Shape;17;p3"/>
          <p:cNvPicPr preferRelativeResize="0"/>
          <p:nvPr/>
        </p:nvPicPr>
        <p:blipFill>
          <a:blip r:embed="rId2">
            <a:alphaModFix/>
          </a:blip>
          <a:stretch>
            <a:fillRect/>
          </a:stretch>
        </p:blipFill>
        <p:spPr>
          <a:xfrm flipH="1">
            <a:off x="568236" y="2598950"/>
            <a:ext cx="4618603" cy="5143501"/>
          </a:xfrm>
          <a:prstGeom prst="rect">
            <a:avLst/>
          </a:prstGeom>
          <a:noFill/>
          <a:ln>
            <a:noFill/>
          </a:ln>
        </p:spPr>
      </p:pic>
      <p:pic>
        <p:nvPicPr>
          <p:cNvPr id="18" name="Google Shape;18;p3"/>
          <p:cNvPicPr preferRelativeResize="0"/>
          <p:nvPr/>
        </p:nvPicPr>
        <p:blipFill>
          <a:blip r:embed="rId2">
            <a:alphaModFix/>
          </a:blip>
          <a:stretch>
            <a:fillRect/>
          </a:stretch>
        </p:blipFill>
        <p:spPr>
          <a:xfrm rot="-5400000" flipH="1">
            <a:off x="-279476" y="-2506450"/>
            <a:ext cx="4618603" cy="51435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rgbClr val="2B2929"/>
            </a:gs>
            <a:gs pos="58999">
              <a:schemeClr val="lt1"/>
            </a:gs>
            <a:gs pos="100000">
              <a:schemeClr val="lt1"/>
            </a:gs>
          </a:gsLst>
          <a:lin ang="5400700" scaled="0"/>
        </a:gra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rot="-5400000">
            <a:off x="7459099" y="1543050"/>
            <a:ext cx="4618603" cy="5143501"/>
          </a:xfrm>
          <a:prstGeom prst="rect">
            <a:avLst/>
          </a:prstGeom>
          <a:noFill/>
          <a:ln>
            <a:noFill/>
          </a:ln>
        </p:spPr>
      </p:pic>
      <p:pic>
        <p:nvPicPr>
          <p:cNvPr id="21" name="Google Shape;21;p4"/>
          <p:cNvPicPr preferRelativeResize="0"/>
          <p:nvPr/>
        </p:nvPicPr>
        <p:blipFill>
          <a:blip r:embed="rId3">
            <a:alphaModFix/>
          </a:blip>
          <a:stretch>
            <a:fillRect/>
          </a:stretch>
        </p:blipFill>
        <p:spPr>
          <a:xfrm>
            <a:off x="8267700" y="-1838325"/>
            <a:ext cx="5143501" cy="5143501"/>
          </a:xfrm>
          <a:prstGeom prst="rect">
            <a:avLst/>
          </a:prstGeom>
          <a:noFill/>
          <a:ln>
            <a:noFill/>
          </a:ln>
          <a:effectLst>
            <a:outerShdw blurRad="57150" dist="19050" dir="5400000" algn="bl" rotWithShape="0">
              <a:srgbClr val="000000">
                <a:alpha val="50000"/>
              </a:srgbClr>
            </a:outerShdw>
          </a:effectLst>
        </p:spPr>
      </p:pic>
      <p:pic>
        <p:nvPicPr>
          <p:cNvPr id="22" name="Google Shape;22;p4"/>
          <p:cNvPicPr preferRelativeResize="0"/>
          <p:nvPr/>
        </p:nvPicPr>
        <p:blipFill>
          <a:blip r:embed="rId4">
            <a:alphaModFix/>
          </a:blip>
          <a:stretch>
            <a:fillRect/>
          </a:stretch>
        </p:blipFill>
        <p:spPr>
          <a:xfrm>
            <a:off x="-4076701" y="1017725"/>
            <a:ext cx="5143501" cy="5143501"/>
          </a:xfrm>
          <a:prstGeom prst="rect">
            <a:avLst/>
          </a:prstGeom>
          <a:noFill/>
          <a:ln>
            <a:noFill/>
          </a:ln>
          <a:effectLst>
            <a:outerShdw blurRad="57150" dist="19050" dir="5400000" algn="bl" rotWithShape="0">
              <a:srgbClr val="000000">
                <a:alpha val="50000"/>
              </a:srgbClr>
            </a:outerShdw>
          </a:effectLst>
        </p:spPr>
      </p:pic>
      <p:sp>
        <p:nvSpPr>
          <p:cNvPr id="26" name="Google Shape;26;p4"/>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atin typeface="Rubik ExtraBold" pitchFamily="2" charset="-79"/>
                <a:cs typeface="Rubik ExtraBold" pitchFamily="2" charset="-79"/>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4"/>
          <p:cNvSpPr txBox="1">
            <a:spLocks noGrp="1"/>
          </p:cNvSpPr>
          <p:nvPr>
            <p:ph type="body" idx="1"/>
          </p:nvPr>
        </p:nvSpPr>
        <p:spPr>
          <a:xfrm>
            <a:off x="713225" y="1228675"/>
            <a:ext cx="77079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AutoNum type="arabicPeriod"/>
              <a:defRPr sz="1200">
                <a:latin typeface="Rubik Medium" pitchFamily="2" charset="-79"/>
                <a:cs typeface="Rubik Medium" pitchFamily="2" charset="-79"/>
              </a:defRPr>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2B2929"/>
            </a:gs>
            <a:gs pos="100000">
              <a:srgbClr val="010203"/>
            </a:gs>
          </a:gsLst>
          <a:lin ang="5400700" scaled="0"/>
        </a:gradFill>
        <a:effectLst/>
      </p:bgPr>
    </p:bg>
    <p:spTree>
      <p:nvGrpSpPr>
        <p:cNvPr id="1" name="Shape 41"/>
        <p:cNvGrpSpPr/>
        <p:nvPr/>
      </p:nvGrpSpPr>
      <p:grpSpPr>
        <a:xfrm>
          <a:off x="0" y="0"/>
          <a:ext cx="0" cy="0"/>
          <a:chOff x="0" y="0"/>
          <a:chExt cx="0" cy="0"/>
        </a:xfrm>
      </p:grpSpPr>
      <p:pic>
        <p:nvPicPr>
          <p:cNvPr id="42" name="Google Shape;42;p6"/>
          <p:cNvPicPr preferRelativeResize="0"/>
          <p:nvPr/>
        </p:nvPicPr>
        <p:blipFill>
          <a:blip r:embed="rId2">
            <a:alphaModFix/>
          </a:blip>
          <a:stretch>
            <a:fillRect/>
          </a:stretch>
        </p:blipFill>
        <p:spPr>
          <a:xfrm rot="-5400000">
            <a:off x="6648050" y="-2893750"/>
            <a:ext cx="5143501" cy="5143501"/>
          </a:xfrm>
          <a:prstGeom prst="rect">
            <a:avLst/>
          </a:prstGeom>
          <a:noFill/>
          <a:ln>
            <a:noFill/>
          </a:ln>
          <a:effectLst>
            <a:outerShdw blurRad="57150" dist="19050" dir="5400000" algn="bl" rotWithShape="0">
              <a:srgbClr val="000000">
                <a:alpha val="50000"/>
              </a:srgbClr>
            </a:outerShdw>
          </a:effectLst>
        </p:spPr>
      </p:pic>
      <p:pic>
        <p:nvPicPr>
          <p:cNvPr id="45" name="Google Shape;45;p6"/>
          <p:cNvPicPr preferRelativeResize="0"/>
          <p:nvPr/>
        </p:nvPicPr>
        <p:blipFill>
          <a:blip r:embed="rId3">
            <a:alphaModFix/>
          </a:blip>
          <a:stretch>
            <a:fillRect/>
          </a:stretch>
        </p:blipFill>
        <p:spPr>
          <a:xfrm rot="5400000">
            <a:off x="-2948951" y="2751671"/>
            <a:ext cx="5788101" cy="6445926"/>
          </a:xfrm>
          <a:prstGeom prst="rect">
            <a:avLst/>
          </a:prstGeom>
          <a:noFill/>
          <a:ln>
            <a:noFill/>
          </a:ln>
        </p:spPr>
      </p:pic>
      <p:sp>
        <p:nvSpPr>
          <p:cNvPr id="46" name="Google Shape;46;p6"/>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atin typeface="Rubik ExtraBold" pitchFamily="2" charset="-79"/>
                <a:cs typeface="Rubik ExtraBold" pitchFamily="2" charset="-79"/>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rgbClr val="2B2929"/>
            </a:gs>
            <a:gs pos="100000">
              <a:srgbClr val="010203"/>
            </a:gs>
          </a:gsLst>
          <a:lin ang="2698631" scaled="0"/>
        </a:gradFill>
        <a:effectLst/>
      </p:bgPr>
    </p:bg>
    <p:spTree>
      <p:nvGrpSpPr>
        <p:cNvPr id="1" name="Shape 52"/>
        <p:cNvGrpSpPr/>
        <p:nvPr/>
      </p:nvGrpSpPr>
      <p:grpSpPr>
        <a:xfrm>
          <a:off x="0" y="0"/>
          <a:ext cx="0" cy="0"/>
          <a:chOff x="0" y="0"/>
          <a:chExt cx="0" cy="0"/>
        </a:xfrm>
      </p:grpSpPr>
      <p:pic>
        <p:nvPicPr>
          <p:cNvPr id="53" name="Google Shape;53;p8"/>
          <p:cNvPicPr preferRelativeResize="0"/>
          <p:nvPr/>
        </p:nvPicPr>
        <p:blipFill>
          <a:blip r:embed="rId2">
            <a:alphaModFix/>
          </a:blip>
          <a:stretch>
            <a:fillRect/>
          </a:stretch>
        </p:blipFill>
        <p:spPr>
          <a:xfrm rot="10800000" flipH="1">
            <a:off x="6132844" y="-2228577"/>
            <a:ext cx="5146015" cy="5143502"/>
          </a:xfrm>
          <a:prstGeom prst="rect">
            <a:avLst/>
          </a:prstGeom>
          <a:noFill/>
          <a:ln>
            <a:noFill/>
          </a:ln>
        </p:spPr>
      </p:pic>
      <p:sp>
        <p:nvSpPr>
          <p:cNvPr id="54" name="Google Shape;54;p8"/>
          <p:cNvSpPr txBox="1">
            <a:spLocks noGrp="1"/>
          </p:cNvSpPr>
          <p:nvPr>
            <p:ph type="title"/>
          </p:nvPr>
        </p:nvSpPr>
        <p:spPr>
          <a:xfrm>
            <a:off x="737550" y="538300"/>
            <a:ext cx="6144900" cy="2752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atin typeface="Rubik ExtraBold" pitchFamily="2" charset="-79"/>
                <a:cs typeface="Rubik ExtraBold" pitchFamily="2" charset="-79"/>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2B2929"/>
            </a:gs>
            <a:gs pos="100000">
              <a:srgbClr val="010203"/>
            </a:gs>
          </a:gsLst>
          <a:lin ang="5400012" scaled="0"/>
        </a:gradFill>
        <a:effectLst/>
      </p:bgPr>
    </p:bg>
    <p:spTree>
      <p:nvGrpSpPr>
        <p:cNvPr id="1" name="Shape 78"/>
        <p:cNvGrpSpPr/>
        <p:nvPr/>
      </p:nvGrpSpPr>
      <p:grpSpPr>
        <a:xfrm>
          <a:off x="0" y="0"/>
          <a:ext cx="0" cy="0"/>
          <a:chOff x="0" y="0"/>
          <a:chExt cx="0" cy="0"/>
        </a:xfrm>
      </p:grpSpPr>
      <p:pic>
        <p:nvPicPr>
          <p:cNvPr id="79" name="Google Shape;79;p13"/>
          <p:cNvPicPr preferRelativeResize="0"/>
          <p:nvPr/>
        </p:nvPicPr>
        <p:blipFill>
          <a:blip r:embed="rId2">
            <a:alphaModFix/>
          </a:blip>
          <a:stretch>
            <a:fillRect/>
          </a:stretch>
        </p:blipFill>
        <p:spPr>
          <a:xfrm rot="5400000">
            <a:off x="-3196276" y="-1567525"/>
            <a:ext cx="4618603" cy="5143501"/>
          </a:xfrm>
          <a:prstGeom prst="rect">
            <a:avLst/>
          </a:prstGeom>
          <a:noFill/>
          <a:ln>
            <a:noFill/>
          </a:ln>
        </p:spPr>
      </p:pic>
      <p:pic>
        <p:nvPicPr>
          <p:cNvPr id="80" name="Google Shape;80;p13"/>
          <p:cNvPicPr preferRelativeResize="0"/>
          <p:nvPr/>
        </p:nvPicPr>
        <p:blipFill>
          <a:blip r:embed="rId3">
            <a:alphaModFix/>
          </a:blip>
          <a:stretch>
            <a:fillRect/>
          </a:stretch>
        </p:blipFill>
        <p:spPr>
          <a:xfrm rot="10800000">
            <a:off x="-3147825" y="-2972987"/>
            <a:ext cx="5143501" cy="5143501"/>
          </a:xfrm>
          <a:prstGeom prst="rect">
            <a:avLst/>
          </a:prstGeom>
          <a:noFill/>
          <a:ln>
            <a:noFill/>
          </a:ln>
          <a:effectLst>
            <a:outerShdw blurRad="57150" dist="19050" dir="5400000" algn="bl" rotWithShape="0">
              <a:srgbClr val="000000">
                <a:alpha val="50000"/>
              </a:srgbClr>
            </a:outerShdw>
          </a:effectLst>
        </p:spPr>
      </p:pic>
      <p:pic>
        <p:nvPicPr>
          <p:cNvPr id="83" name="Google Shape;83;p13"/>
          <p:cNvPicPr preferRelativeResize="0"/>
          <p:nvPr/>
        </p:nvPicPr>
        <p:blipFill>
          <a:blip r:embed="rId4">
            <a:alphaModFix/>
          </a:blip>
          <a:stretch>
            <a:fillRect/>
          </a:stretch>
        </p:blipFill>
        <p:spPr>
          <a:xfrm rot="8100000">
            <a:off x="-90406" y="-1546701"/>
            <a:ext cx="874507" cy="903026"/>
          </a:xfrm>
          <a:prstGeom prst="rect">
            <a:avLst/>
          </a:prstGeom>
          <a:noFill/>
          <a:ln>
            <a:noFill/>
          </a:ln>
        </p:spPr>
      </p:pic>
      <p:pic>
        <p:nvPicPr>
          <p:cNvPr id="84" name="Google Shape;84;p13"/>
          <p:cNvPicPr preferRelativeResize="0"/>
          <p:nvPr/>
        </p:nvPicPr>
        <p:blipFill>
          <a:blip r:embed="rId5">
            <a:alphaModFix/>
          </a:blip>
          <a:stretch>
            <a:fillRect/>
          </a:stretch>
        </p:blipFill>
        <p:spPr>
          <a:xfrm>
            <a:off x="4572000" y="-1076313"/>
            <a:ext cx="7219948" cy="7219948"/>
          </a:xfrm>
          <a:prstGeom prst="rect">
            <a:avLst/>
          </a:prstGeom>
          <a:noFill/>
          <a:ln>
            <a:noFill/>
          </a:ln>
        </p:spPr>
      </p:pic>
      <p:pic>
        <p:nvPicPr>
          <p:cNvPr id="85" name="Google Shape;85;p13"/>
          <p:cNvPicPr preferRelativeResize="0"/>
          <p:nvPr/>
        </p:nvPicPr>
        <p:blipFill>
          <a:blip r:embed="rId6">
            <a:alphaModFix/>
          </a:blip>
          <a:stretch>
            <a:fillRect/>
          </a:stretch>
        </p:blipFill>
        <p:spPr>
          <a:xfrm>
            <a:off x="7985237" y="295275"/>
            <a:ext cx="4518676" cy="4520852"/>
          </a:xfrm>
          <a:prstGeom prst="rect">
            <a:avLst/>
          </a:prstGeom>
          <a:noFill/>
          <a:ln>
            <a:noFill/>
          </a:ln>
        </p:spPr>
      </p:pic>
      <p:sp>
        <p:nvSpPr>
          <p:cNvPr id="88" name="Google Shape;88;p13">
            <a:hlinkClick r:id="" action="ppaction://noaction"/>
          </p:cNvPr>
          <p:cNvSpPr txBox="1">
            <a:spLocks noGrp="1"/>
          </p:cNvSpPr>
          <p:nvPr>
            <p:ph type="ctrTitle"/>
          </p:nvPr>
        </p:nvSpPr>
        <p:spPr>
          <a:xfrm>
            <a:off x="1489618" y="560510"/>
            <a:ext cx="45186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400" b="0">
                <a:latin typeface="Rubik ExtraBold" pitchFamily="2" charset="-79"/>
                <a:cs typeface="Rubik ExtraBold" pitchFamily="2" charset="-79"/>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dirty="0"/>
          </a:p>
        </p:txBody>
      </p:sp>
      <p:sp>
        <p:nvSpPr>
          <p:cNvPr id="89" name="Google Shape;89;p13"/>
          <p:cNvSpPr txBox="1">
            <a:spLocks noGrp="1"/>
          </p:cNvSpPr>
          <p:nvPr>
            <p:ph type="subTitle" idx="1"/>
          </p:nvPr>
        </p:nvSpPr>
        <p:spPr>
          <a:xfrm>
            <a:off x="6037519" y="562760"/>
            <a:ext cx="2406300" cy="45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latin typeface="Rubik Medium" pitchFamily="2" charset="-79"/>
                <a:cs typeface="Rubik Medium" pitchFamily="2" charset="-79"/>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90" name="Google Shape;90;p13">
            <a:hlinkClick r:id="" action="ppaction://noaction"/>
          </p:cNvPr>
          <p:cNvSpPr txBox="1">
            <a:spLocks noGrp="1"/>
          </p:cNvSpPr>
          <p:nvPr>
            <p:ph type="ctrTitle" idx="2"/>
          </p:nvPr>
        </p:nvSpPr>
        <p:spPr>
          <a:xfrm>
            <a:off x="1489618" y="1281985"/>
            <a:ext cx="4518600" cy="4530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400" b="0">
                <a:latin typeface="Rubik ExtraBold" pitchFamily="2" charset="-79"/>
                <a:cs typeface="Rubik ExtraBold" pitchFamily="2" charset="-79"/>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dirty="0"/>
          </a:p>
        </p:txBody>
      </p:sp>
      <p:sp>
        <p:nvSpPr>
          <p:cNvPr id="91" name="Google Shape;91;p13"/>
          <p:cNvSpPr txBox="1">
            <a:spLocks noGrp="1"/>
          </p:cNvSpPr>
          <p:nvPr>
            <p:ph type="subTitle" idx="3"/>
          </p:nvPr>
        </p:nvSpPr>
        <p:spPr>
          <a:xfrm>
            <a:off x="6037519" y="1281985"/>
            <a:ext cx="2406300" cy="4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latin typeface="Rubik Medium" pitchFamily="2" charset="-79"/>
                <a:cs typeface="Rubik Medium" pitchFamily="2" charset="-79"/>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92" name="Google Shape;92;p13">
            <a:hlinkClick r:id="" action="ppaction://noaction"/>
          </p:cNvPr>
          <p:cNvSpPr txBox="1">
            <a:spLocks noGrp="1"/>
          </p:cNvSpPr>
          <p:nvPr>
            <p:ph type="ctrTitle" idx="4"/>
          </p:nvPr>
        </p:nvSpPr>
        <p:spPr>
          <a:xfrm>
            <a:off x="1489618" y="1992798"/>
            <a:ext cx="4518600" cy="4536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400" b="0">
                <a:latin typeface="Rubik ExtraBold" pitchFamily="2" charset="-79"/>
                <a:cs typeface="Rubik ExtraBold" pitchFamily="2" charset="-79"/>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dirty="0"/>
          </a:p>
        </p:txBody>
      </p:sp>
      <p:sp>
        <p:nvSpPr>
          <p:cNvPr id="93" name="Google Shape;93;p13"/>
          <p:cNvSpPr txBox="1">
            <a:spLocks noGrp="1"/>
          </p:cNvSpPr>
          <p:nvPr>
            <p:ph type="subTitle" idx="5"/>
          </p:nvPr>
        </p:nvSpPr>
        <p:spPr>
          <a:xfrm>
            <a:off x="6037519" y="1990998"/>
            <a:ext cx="24063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latin typeface="Rubik Medium" pitchFamily="2" charset="-79"/>
                <a:cs typeface="Rubik Medium" pitchFamily="2" charset="-79"/>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94" name="Google Shape;94;p13">
            <a:hlinkClick r:id="" action="ppaction://noaction"/>
          </p:cNvPr>
          <p:cNvSpPr txBox="1">
            <a:spLocks noGrp="1"/>
          </p:cNvSpPr>
          <p:nvPr>
            <p:ph type="ctrTitle" idx="6"/>
          </p:nvPr>
        </p:nvSpPr>
        <p:spPr>
          <a:xfrm>
            <a:off x="1489618" y="2704571"/>
            <a:ext cx="4518600" cy="4536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400" b="0">
                <a:latin typeface="Rubik ExtraBold" pitchFamily="2" charset="-79"/>
                <a:cs typeface="Rubik ExtraBold" pitchFamily="2" charset="-79"/>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dirty="0"/>
          </a:p>
        </p:txBody>
      </p:sp>
      <p:sp>
        <p:nvSpPr>
          <p:cNvPr id="95" name="Google Shape;95;p13"/>
          <p:cNvSpPr txBox="1">
            <a:spLocks noGrp="1"/>
          </p:cNvSpPr>
          <p:nvPr>
            <p:ph type="subTitle" idx="7"/>
          </p:nvPr>
        </p:nvSpPr>
        <p:spPr>
          <a:xfrm>
            <a:off x="6037519" y="2702771"/>
            <a:ext cx="24063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latin typeface="Rubik Medium" pitchFamily="2" charset="-79"/>
                <a:cs typeface="Rubik Medium" pitchFamily="2" charset="-79"/>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96" name="Google Shape;96;p13">
            <a:hlinkClick r:id="" action="ppaction://noaction"/>
          </p:cNvPr>
          <p:cNvSpPr txBox="1">
            <a:spLocks noGrp="1"/>
          </p:cNvSpPr>
          <p:nvPr>
            <p:ph type="ctrTitle" idx="8"/>
          </p:nvPr>
        </p:nvSpPr>
        <p:spPr>
          <a:xfrm>
            <a:off x="1489619" y="3414183"/>
            <a:ext cx="4518600" cy="4566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400" b="0">
                <a:latin typeface="Rubik ExtraBold" pitchFamily="2" charset="-79"/>
                <a:cs typeface="Rubik ExtraBold" pitchFamily="2" charset="-79"/>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dirty="0"/>
          </a:p>
        </p:txBody>
      </p:sp>
      <p:sp>
        <p:nvSpPr>
          <p:cNvPr id="97" name="Google Shape;97;p13"/>
          <p:cNvSpPr txBox="1">
            <a:spLocks noGrp="1"/>
          </p:cNvSpPr>
          <p:nvPr>
            <p:ph type="subTitle" idx="9"/>
          </p:nvPr>
        </p:nvSpPr>
        <p:spPr>
          <a:xfrm>
            <a:off x="6037519" y="3414183"/>
            <a:ext cx="2406300" cy="45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latin typeface="Rubik Medium" pitchFamily="2" charset="-79"/>
                <a:cs typeface="Rubik Medium" pitchFamily="2" charset="-79"/>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98" name="Google Shape;98;p13">
            <a:hlinkClick r:id="" action="ppaction://noaction"/>
          </p:cNvPr>
          <p:cNvSpPr txBox="1">
            <a:spLocks noGrp="1"/>
          </p:cNvSpPr>
          <p:nvPr>
            <p:ph type="ctrTitle" idx="13"/>
          </p:nvPr>
        </p:nvSpPr>
        <p:spPr>
          <a:xfrm>
            <a:off x="1489619" y="4125790"/>
            <a:ext cx="45186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400" b="0">
                <a:latin typeface="Rubik ExtraBold" pitchFamily="2" charset="-79"/>
                <a:cs typeface="Rubik ExtraBold" pitchFamily="2" charset="-79"/>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dirty="0"/>
          </a:p>
        </p:txBody>
      </p:sp>
      <p:sp>
        <p:nvSpPr>
          <p:cNvPr id="99" name="Google Shape;99;p13"/>
          <p:cNvSpPr txBox="1">
            <a:spLocks noGrp="1"/>
          </p:cNvSpPr>
          <p:nvPr>
            <p:ph type="subTitle" idx="14"/>
          </p:nvPr>
        </p:nvSpPr>
        <p:spPr>
          <a:xfrm>
            <a:off x="6037519" y="4128040"/>
            <a:ext cx="2406300" cy="45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latin typeface="Rubik Medium" pitchFamily="2" charset="-79"/>
                <a:cs typeface="Rubik Medium" pitchFamily="2" charset="-79"/>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100" name="Google Shape;100;p13">
            <a:hlinkClick r:id="" action="ppaction://noaction"/>
          </p:cNvPr>
          <p:cNvSpPr txBox="1">
            <a:spLocks noGrp="1"/>
          </p:cNvSpPr>
          <p:nvPr>
            <p:ph type="title" idx="15" hasCustomPrompt="1"/>
          </p:nvPr>
        </p:nvSpPr>
        <p:spPr>
          <a:xfrm>
            <a:off x="700181" y="562310"/>
            <a:ext cx="759600" cy="453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00"/>
              <a:buNone/>
              <a:defRPr sz="2500">
                <a:latin typeface="Rubik ExtraBold" pitchFamily="2" charset="-79"/>
                <a:cs typeface="Rubik ExtraBold" pitchFamily="2" charset="-79"/>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rPr dirty="0"/>
              <a:t>xx%</a:t>
            </a:r>
          </a:p>
        </p:txBody>
      </p:sp>
      <p:sp>
        <p:nvSpPr>
          <p:cNvPr id="101" name="Google Shape;101;p13">
            <a:hlinkClick r:id="" action="ppaction://noaction"/>
          </p:cNvPr>
          <p:cNvSpPr txBox="1">
            <a:spLocks noGrp="1"/>
          </p:cNvSpPr>
          <p:nvPr>
            <p:ph type="title" idx="16" hasCustomPrompt="1"/>
          </p:nvPr>
        </p:nvSpPr>
        <p:spPr>
          <a:xfrm>
            <a:off x="700435" y="1281685"/>
            <a:ext cx="759600" cy="453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00"/>
              <a:buNone/>
              <a:defRPr sz="2500">
                <a:latin typeface="Rubik ExtraBold" pitchFamily="2" charset="-79"/>
                <a:cs typeface="Rubik ExtraBold" pitchFamily="2" charset="-79"/>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rPr dirty="0"/>
              <a:t>xx%</a:t>
            </a:r>
          </a:p>
        </p:txBody>
      </p:sp>
      <p:sp>
        <p:nvSpPr>
          <p:cNvPr id="102" name="Google Shape;102;p13">
            <a:hlinkClick r:id="" action="ppaction://noaction"/>
          </p:cNvPr>
          <p:cNvSpPr txBox="1">
            <a:spLocks noGrp="1"/>
          </p:cNvSpPr>
          <p:nvPr>
            <p:ph type="title" idx="17" hasCustomPrompt="1"/>
          </p:nvPr>
        </p:nvSpPr>
        <p:spPr>
          <a:xfrm>
            <a:off x="700181" y="1990998"/>
            <a:ext cx="7596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00"/>
              <a:buNone/>
              <a:defRPr sz="2500">
                <a:latin typeface="Rubik ExtraBold" pitchFamily="2" charset="-79"/>
                <a:cs typeface="Rubik ExtraBold" pitchFamily="2" charset="-79"/>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rPr dirty="0"/>
              <a:t>xx%</a:t>
            </a:r>
          </a:p>
        </p:txBody>
      </p:sp>
      <p:sp>
        <p:nvSpPr>
          <p:cNvPr id="103" name="Google Shape;103;p13">
            <a:hlinkClick r:id="" action="ppaction://noaction"/>
          </p:cNvPr>
          <p:cNvSpPr txBox="1">
            <a:spLocks noGrp="1"/>
          </p:cNvSpPr>
          <p:nvPr>
            <p:ph type="title" idx="18" hasCustomPrompt="1"/>
          </p:nvPr>
        </p:nvSpPr>
        <p:spPr>
          <a:xfrm>
            <a:off x="700435" y="2704571"/>
            <a:ext cx="759600" cy="453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00"/>
              <a:buNone/>
              <a:defRPr sz="2500">
                <a:latin typeface="Rubik ExtraBold" pitchFamily="2" charset="-79"/>
                <a:cs typeface="Rubik ExtraBold" pitchFamily="2" charset="-79"/>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rPr dirty="0"/>
              <a:t>xx%</a:t>
            </a:r>
          </a:p>
        </p:txBody>
      </p:sp>
      <p:sp>
        <p:nvSpPr>
          <p:cNvPr id="104" name="Google Shape;104;p13">
            <a:hlinkClick r:id="" action="ppaction://noaction"/>
          </p:cNvPr>
          <p:cNvSpPr txBox="1">
            <a:spLocks noGrp="1"/>
          </p:cNvSpPr>
          <p:nvPr>
            <p:ph type="title" idx="19" hasCustomPrompt="1"/>
          </p:nvPr>
        </p:nvSpPr>
        <p:spPr>
          <a:xfrm>
            <a:off x="700181" y="4127590"/>
            <a:ext cx="759600" cy="453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00"/>
              <a:buNone/>
              <a:defRPr sz="2500">
                <a:latin typeface="Rubik ExtraBold" pitchFamily="2" charset="-79"/>
                <a:cs typeface="Rubik ExtraBold" pitchFamily="2" charset="-79"/>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rPr dirty="0"/>
              <a:t>xx%</a:t>
            </a:r>
          </a:p>
        </p:txBody>
      </p:sp>
      <p:sp>
        <p:nvSpPr>
          <p:cNvPr id="105" name="Google Shape;105;p13">
            <a:hlinkClick r:id="" action="ppaction://noaction"/>
          </p:cNvPr>
          <p:cNvSpPr txBox="1">
            <a:spLocks noGrp="1"/>
          </p:cNvSpPr>
          <p:nvPr>
            <p:ph type="title" idx="20" hasCustomPrompt="1"/>
          </p:nvPr>
        </p:nvSpPr>
        <p:spPr>
          <a:xfrm>
            <a:off x="700181" y="3415683"/>
            <a:ext cx="759600" cy="453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00"/>
              <a:buNone/>
              <a:defRPr sz="2500">
                <a:latin typeface="Rubik ExtraBold" pitchFamily="2" charset="-79"/>
                <a:cs typeface="Rubik ExtraBold" pitchFamily="2" charset="-79"/>
              </a:defRPr>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rPr dirty="0"/>
              <a:t>xx%</a:t>
            </a: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7">
    <p:bg>
      <p:bgPr>
        <a:gradFill>
          <a:gsLst>
            <a:gs pos="0">
              <a:srgbClr val="2B2929"/>
            </a:gs>
            <a:gs pos="58999">
              <a:schemeClr val="lt1"/>
            </a:gs>
            <a:gs pos="100000">
              <a:schemeClr val="lt1"/>
            </a:gs>
          </a:gsLst>
          <a:lin ang="5400700" scaled="0"/>
        </a:gradFill>
        <a:effectLst/>
      </p:bgPr>
    </p:bg>
    <p:spTree>
      <p:nvGrpSpPr>
        <p:cNvPr id="1" name="Shape 107"/>
        <p:cNvGrpSpPr/>
        <p:nvPr/>
      </p:nvGrpSpPr>
      <p:grpSpPr>
        <a:xfrm>
          <a:off x="0" y="0"/>
          <a:ext cx="0" cy="0"/>
          <a:chOff x="0" y="0"/>
          <a:chExt cx="0" cy="0"/>
        </a:xfrm>
      </p:grpSpPr>
      <p:pic>
        <p:nvPicPr>
          <p:cNvPr id="108" name="Google Shape;108;p14"/>
          <p:cNvPicPr preferRelativeResize="0"/>
          <p:nvPr/>
        </p:nvPicPr>
        <p:blipFill>
          <a:blip r:embed="rId2">
            <a:alphaModFix/>
          </a:blip>
          <a:stretch>
            <a:fillRect/>
          </a:stretch>
        </p:blipFill>
        <p:spPr>
          <a:xfrm rot="-5400000">
            <a:off x="-4058002" y="1895009"/>
            <a:ext cx="4618603" cy="5143501"/>
          </a:xfrm>
          <a:prstGeom prst="rect">
            <a:avLst/>
          </a:prstGeom>
          <a:noFill/>
          <a:ln>
            <a:noFill/>
          </a:ln>
        </p:spPr>
      </p:pic>
      <p:pic>
        <p:nvPicPr>
          <p:cNvPr id="109" name="Google Shape;109;p14"/>
          <p:cNvPicPr preferRelativeResize="0"/>
          <p:nvPr/>
        </p:nvPicPr>
        <p:blipFill>
          <a:blip r:embed="rId3">
            <a:alphaModFix/>
          </a:blip>
          <a:stretch>
            <a:fillRect/>
          </a:stretch>
        </p:blipFill>
        <p:spPr>
          <a:xfrm>
            <a:off x="7722300" y="-1667975"/>
            <a:ext cx="5143501" cy="5143501"/>
          </a:xfrm>
          <a:prstGeom prst="rect">
            <a:avLst/>
          </a:prstGeom>
          <a:noFill/>
          <a:ln>
            <a:noFill/>
          </a:ln>
        </p:spPr>
      </p:pic>
      <p:sp>
        <p:nvSpPr>
          <p:cNvPr id="113" name="Google Shape;113;p14"/>
          <p:cNvSpPr txBox="1">
            <a:spLocks noGrp="1"/>
          </p:cNvSpPr>
          <p:nvPr>
            <p:ph type="title" hasCustomPrompt="1"/>
          </p:nvPr>
        </p:nvSpPr>
        <p:spPr>
          <a:xfrm>
            <a:off x="4112850" y="3224938"/>
            <a:ext cx="1847100" cy="3171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FDB2AD"/>
              </a:buClr>
              <a:buSzPts val="4800"/>
              <a:buNone/>
              <a:defRPr sz="2500">
                <a:latin typeface="Rubik ExtraBold" pitchFamily="2" charset="-79"/>
                <a:cs typeface="Rubik ExtraBold" pitchFamily="2" charset="-79"/>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rPr dirty="0"/>
              <a:t>xx%</a:t>
            </a:r>
          </a:p>
        </p:txBody>
      </p:sp>
      <p:sp>
        <p:nvSpPr>
          <p:cNvPr id="114" name="Google Shape;114;p14"/>
          <p:cNvSpPr txBox="1">
            <a:spLocks noGrp="1"/>
          </p:cNvSpPr>
          <p:nvPr>
            <p:ph type="ctrTitle" idx="2"/>
          </p:nvPr>
        </p:nvSpPr>
        <p:spPr>
          <a:xfrm>
            <a:off x="4112850" y="3596283"/>
            <a:ext cx="1847100" cy="433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400" b="0">
                <a:latin typeface="Rubik ExtraBold" pitchFamily="2" charset="-79"/>
                <a:cs typeface="Rubik ExtraBold" pitchFamily="2" charset="-79"/>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dirty="0"/>
          </a:p>
        </p:txBody>
      </p:sp>
      <p:sp>
        <p:nvSpPr>
          <p:cNvPr id="115" name="Google Shape;115;p14"/>
          <p:cNvSpPr txBox="1">
            <a:spLocks noGrp="1"/>
          </p:cNvSpPr>
          <p:nvPr>
            <p:ph type="subTitle" idx="1"/>
          </p:nvPr>
        </p:nvSpPr>
        <p:spPr>
          <a:xfrm>
            <a:off x="4112850" y="3906024"/>
            <a:ext cx="18471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atin typeface="Rubik Medium" pitchFamily="2" charset="-79"/>
                <a:cs typeface="Rubik Medium" pitchFamily="2" charset="-79"/>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116" name="Google Shape;116;p14"/>
          <p:cNvSpPr txBox="1">
            <a:spLocks noGrp="1"/>
          </p:cNvSpPr>
          <p:nvPr>
            <p:ph type="title" idx="3" hasCustomPrompt="1"/>
          </p:nvPr>
        </p:nvSpPr>
        <p:spPr>
          <a:xfrm>
            <a:off x="6496048" y="3224938"/>
            <a:ext cx="1847100" cy="3171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FDB2AD"/>
              </a:buClr>
              <a:buSzPts val="4800"/>
              <a:buNone/>
              <a:defRPr sz="2500">
                <a:latin typeface="Rubik ExtraBold" pitchFamily="2" charset="-79"/>
                <a:cs typeface="Rubik ExtraBold" pitchFamily="2" charset="-79"/>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rPr dirty="0"/>
              <a:t>xx%</a:t>
            </a:r>
          </a:p>
        </p:txBody>
      </p:sp>
      <p:sp>
        <p:nvSpPr>
          <p:cNvPr id="117" name="Google Shape;117;p14"/>
          <p:cNvSpPr txBox="1">
            <a:spLocks noGrp="1"/>
          </p:cNvSpPr>
          <p:nvPr>
            <p:ph type="ctrTitle" idx="4"/>
          </p:nvPr>
        </p:nvSpPr>
        <p:spPr>
          <a:xfrm>
            <a:off x="6495925" y="3596283"/>
            <a:ext cx="1847100" cy="433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400" b="0">
                <a:latin typeface="Rubik ExtraBold" pitchFamily="2" charset="-79"/>
                <a:cs typeface="Rubik ExtraBold" pitchFamily="2" charset="-79"/>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dirty="0"/>
          </a:p>
        </p:txBody>
      </p:sp>
      <p:sp>
        <p:nvSpPr>
          <p:cNvPr id="118" name="Google Shape;118;p14"/>
          <p:cNvSpPr txBox="1">
            <a:spLocks noGrp="1"/>
          </p:cNvSpPr>
          <p:nvPr>
            <p:ph type="subTitle" idx="5"/>
          </p:nvPr>
        </p:nvSpPr>
        <p:spPr>
          <a:xfrm>
            <a:off x="6495925" y="3906024"/>
            <a:ext cx="18471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atin typeface="Rubik Medium" pitchFamily="2" charset="-79"/>
                <a:cs typeface="Rubik Medium" pitchFamily="2" charset="-79"/>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119" name="Google Shape;119;p14"/>
          <p:cNvSpPr txBox="1">
            <a:spLocks noGrp="1"/>
          </p:cNvSpPr>
          <p:nvPr>
            <p:ph type="title" idx="6" hasCustomPrompt="1"/>
          </p:nvPr>
        </p:nvSpPr>
        <p:spPr>
          <a:xfrm>
            <a:off x="4112850" y="1429475"/>
            <a:ext cx="1847100" cy="3171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FDB2AD"/>
              </a:buClr>
              <a:buSzPts val="4800"/>
              <a:buNone/>
              <a:defRPr sz="2500">
                <a:latin typeface="Rubik ExtraBold" pitchFamily="2" charset="-79"/>
                <a:cs typeface="Rubik ExtraBold" pitchFamily="2" charset="-79"/>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rPr dirty="0"/>
              <a:t>xx%</a:t>
            </a:r>
          </a:p>
        </p:txBody>
      </p:sp>
      <p:sp>
        <p:nvSpPr>
          <p:cNvPr id="120" name="Google Shape;120;p14"/>
          <p:cNvSpPr txBox="1">
            <a:spLocks noGrp="1"/>
          </p:cNvSpPr>
          <p:nvPr>
            <p:ph type="ctrTitle" idx="7"/>
          </p:nvPr>
        </p:nvSpPr>
        <p:spPr>
          <a:xfrm>
            <a:off x="4112850" y="1800300"/>
            <a:ext cx="1847100" cy="433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400" b="0">
                <a:latin typeface="Rubik ExtraBold" pitchFamily="2" charset="-79"/>
                <a:cs typeface="Rubik ExtraBold" pitchFamily="2" charset="-79"/>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dirty="0"/>
          </a:p>
        </p:txBody>
      </p:sp>
      <p:sp>
        <p:nvSpPr>
          <p:cNvPr id="121" name="Google Shape;121;p14"/>
          <p:cNvSpPr txBox="1">
            <a:spLocks noGrp="1"/>
          </p:cNvSpPr>
          <p:nvPr>
            <p:ph type="subTitle" idx="8"/>
          </p:nvPr>
        </p:nvSpPr>
        <p:spPr>
          <a:xfrm>
            <a:off x="4112850" y="2109975"/>
            <a:ext cx="1847100" cy="61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atin typeface="Rubik Medium" pitchFamily="2" charset="-79"/>
                <a:cs typeface="Rubik Medium" pitchFamily="2" charset="-79"/>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122" name="Google Shape;122;p14"/>
          <p:cNvSpPr txBox="1">
            <a:spLocks noGrp="1"/>
          </p:cNvSpPr>
          <p:nvPr>
            <p:ph type="title" idx="9" hasCustomPrompt="1"/>
          </p:nvPr>
        </p:nvSpPr>
        <p:spPr>
          <a:xfrm>
            <a:off x="6496048" y="1429475"/>
            <a:ext cx="1847100" cy="3171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FDB2AD"/>
              </a:buClr>
              <a:buSzPts val="4800"/>
              <a:buNone/>
              <a:defRPr sz="2500">
                <a:latin typeface="Rubik ExtraBold" pitchFamily="2" charset="-79"/>
                <a:cs typeface="Rubik ExtraBold" pitchFamily="2" charset="-79"/>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rPr dirty="0"/>
              <a:t>xx%</a:t>
            </a:r>
          </a:p>
        </p:txBody>
      </p:sp>
      <p:sp>
        <p:nvSpPr>
          <p:cNvPr id="123" name="Google Shape;123;p14"/>
          <p:cNvSpPr txBox="1">
            <a:spLocks noGrp="1"/>
          </p:cNvSpPr>
          <p:nvPr>
            <p:ph type="ctrTitle" idx="13"/>
          </p:nvPr>
        </p:nvSpPr>
        <p:spPr>
          <a:xfrm>
            <a:off x="6495925" y="1800300"/>
            <a:ext cx="1847100" cy="433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400" b="0">
                <a:latin typeface="Rubik ExtraBold" pitchFamily="2" charset="-79"/>
                <a:cs typeface="Rubik ExtraBold" pitchFamily="2" charset="-79"/>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dirty="0"/>
          </a:p>
        </p:txBody>
      </p:sp>
      <p:sp>
        <p:nvSpPr>
          <p:cNvPr id="124" name="Google Shape;124;p14"/>
          <p:cNvSpPr txBox="1">
            <a:spLocks noGrp="1"/>
          </p:cNvSpPr>
          <p:nvPr>
            <p:ph type="subTitle" idx="14"/>
          </p:nvPr>
        </p:nvSpPr>
        <p:spPr>
          <a:xfrm>
            <a:off x="6495925" y="2109975"/>
            <a:ext cx="1847100" cy="61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atin typeface="Rubik Medium" pitchFamily="2" charset="-79"/>
                <a:cs typeface="Rubik Medium" pitchFamily="2" charset="-79"/>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125" name="Google Shape;125;p14"/>
          <p:cNvSpPr txBox="1">
            <a:spLocks noGrp="1"/>
          </p:cNvSpPr>
          <p:nvPr>
            <p:ph type="title" idx="15"/>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atin typeface="Rubik ExtraBold" pitchFamily="2" charset="-79"/>
                <a:cs typeface="Rubik ExtraBold" pitchFamily="2" charset="-79"/>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bg>
      <p:bgPr>
        <a:gradFill>
          <a:gsLst>
            <a:gs pos="0">
              <a:srgbClr val="2B2929"/>
            </a:gs>
            <a:gs pos="100000">
              <a:srgbClr val="010203"/>
            </a:gs>
          </a:gsLst>
          <a:lin ang="5400700" scaled="0"/>
        </a:gradFill>
        <a:effectLst/>
      </p:bgPr>
    </p:bg>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712050" y="3843238"/>
            <a:ext cx="43602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latin typeface="Rubik ExtraBold" pitchFamily="2" charset="-79"/>
                <a:cs typeface="Rubik ExtraBold" pitchFamily="2" charset="-79"/>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dirty="0"/>
          </a:p>
        </p:txBody>
      </p:sp>
      <p:sp>
        <p:nvSpPr>
          <p:cNvPr id="128" name="Google Shape;128;p15"/>
          <p:cNvSpPr txBox="1">
            <a:spLocks noGrp="1"/>
          </p:cNvSpPr>
          <p:nvPr>
            <p:ph type="subTitle" idx="1"/>
          </p:nvPr>
        </p:nvSpPr>
        <p:spPr>
          <a:xfrm>
            <a:off x="712050" y="2254263"/>
            <a:ext cx="6691200" cy="147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atin typeface="Rubik Medium" pitchFamily="2" charset="-79"/>
                <a:cs typeface="Rubik Medium" pitchFamily="2" charset="-79"/>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dirty="0"/>
          </a:p>
        </p:txBody>
      </p:sp>
      <p:pic>
        <p:nvPicPr>
          <p:cNvPr id="129" name="Google Shape;129;p15"/>
          <p:cNvPicPr preferRelativeResize="0"/>
          <p:nvPr/>
        </p:nvPicPr>
        <p:blipFill>
          <a:blip r:embed="rId2">
            <a:alphaModFix/>
          </a:blip>
          <a:stretch>
            <a:fillRect/>
          </a:stretch>
        </p:blipFill>
        <p:spPr>
          <a:xfrm rot="-5400000">
            <a:off x="-2987425" y="-2110002"/>
            <a:ext cx="4618603" cy="5143501"/>
          </a:xfrm>
          <a:prstGeom prst="rect">
            <a:avLst/>
          </a:prstGeom>
          <a:noFill/>
          <a:ln>
            <a:noFill/>
          </a:ln>
        </p:spPr>
      </p:pic>
      <p:pic>
        <p:nvPicPr>
          <p:cNvPr id="130" name="Google Shape;130;p15"/>
          <p:cNvPicPr preferRelativeResize="0"/>
          <p:nvPr/>
        </p:nvPicPr>
        <p:blipFill>
          <a:blip r:embed="rId3">
            <a:alphaModFix/>
          </a:blip>
          <a:stretch>
            <a:fillRect/>
          </a:stretch>
        </p:blipFill>
        <p:spPr>
          <a:xfrm>
            <a:off x="6951994" y="2882925"/>
            <a:ext cx="5146015" cy="51435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10">
    <p:bg>
      <p:bgPr>
        <a:gradFill>
          <a:gsLst>
            <a:gs pos="0">
              <a:srgbClr val="2B2929"/>
            </a:gs>
            <a:gs pos="100000">
              <a:srgbClr val="010203"/>
            </a:gs>
          </a:gsLst>
          <a:lin ang="5400700" scaled="0"/>
        </a:gradFill>
        <a:effectLst/>
      </p:bgPr>
    </p:bg>
    <p:spTree>
      <p:nvGrpSpPr>
        <p:cNvPr id="1" name="Shape 165"/>
        <p:cNvGrpSpPr/>
        <p:nvPr/>
      </p:nvGrpSpPr>
      <p:grpSpPr>
        <a:xfrm>
          <a:off x="0" y="0"/>
          <a:ext cx="0" cy="0"/>
          <a:chOff x="0" y="0"/>
          <a:chExt cx="0" cy="0"/>
        </a:xfrm>
      </p:grpSpPr>
      <p:sp>
        <p:nvSpPr>
          <p:cNvPr id="166" name="Google Shape;166;p21"/>
          <p:cNvSpPr txBox="1">
            <a:spLocks noGrp="1"/>
          </p:cNvSpPr>
          <p:nvPr>
            <p:ph type="subTitle" idx="1"/>
          </p:nvPr>
        </p:nvSpPr>
        <p:spPr>
          <a:xfrm flipH="1">
            <a:off x="5216104" y="2022700"/>
            <a:ext cx="3216300" cy="2044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1"/>
                </a:solidFill>
                <a:latin typeface="Rubik Medium" pitchFamily="2" charset="-79"/>
                <a:cs typeface="Rubik Medium" pitchFamily="2" charset="-79"/>
              </a:defRPr>
            </a:lvl1pPr>
            <a:lvl2pPr lvl="1" algn="r" rtl="0">
              <a:lnSpc>
                <a:spcPct val="100000"/>
              </a:lnSpc>
              <a:spcBef>
                <a:spcPts val="0"/>
              </a:spcBef>
              <a:spcAft>
                <a:spcPts val="0"/>
              </a:spcAft>
              <a:buNone/>
              <a:defRPr sz="1600">
                <a:solidFill>
                  <a:schemeClr val="dk1"/>
                </a:solidFill>
              </a:defRPr>
            </a:lvl2pPr>
            <a:lvl3pPr lvl="2" algn="r" rtl="0">
              <a:lnSpc>
                <a:spcPct val="100000"/>
              </a:lnSpc>
              <a:spcBef>
                <a:spcPts val="0"/>
              </a:spcBef>
              <a:spcAft>
                <a:spcPts val="0"/>
              </a:spcAft>
              <a:buNone/>
              <a:defRPr sz="1600">
                <a:solidFill>
                  <a:schemeClr val="dk1"/>
                </a:solidFill>
              </a:defRPr>
            </a:lvl3pPr>
            <a:lvl4pPr lvl="3" algn="r" rtl="0">
              <a:lnSpc>
                <a:spcPct val="100000"/>
              </a:lnSpc>
              <a:spcBef>
                <a:spcPts val="0"/>
              </a:spcBef>
              <a:spcAft>
                <a:spcPts val="0"/>
              </a:spcAft>
              <a:buNone/>
              <a:defRPr sz="1600">
                <a:solidFill>
                  <a:schemeClr val="dk1"/>
                </a:solidFill>
              </a:defRPr>
            </a:lvl4pPr>
            <a:lvl5pPr lvl="4" algn="r" rtl="0">
              <a:lnSpc>
                <a:spcPct val="100000"/>
              </a:lnSpc>
              <a:spcBef>
                <a:spcPts val="0"/>
              </a:spcBef>
              <a:spcAft>
                <a:spcPts val="0"/>
              </a:spcAft>
              <a:buNone/>
              <a:defRPr sz="1600">
                <a:solidFill>
                  <a:schemeClr val="dk1"/>
                </a:solidFill>
              </a:defRPr>
            </a:lvl5pPr>
            <a:lvl6pPr lvl="5" algn="r" rtl="0">
              <a:lnSpc>
                <a:spcPct val="100000"/>
              </a:lnSpc>
              <a:spcBef>
                <a:spcPts val="0"/>
              </a:spcBef>
              <a:spcAft>
                <a:spcPts val="0"/>
              </a:spcAft>
              <a:buNone/>
              <a:defRPr sz="1600">
                <a:solidFill>
                  <a:schemeClr val="dk1"/>
                </a:solidFill>
              </a:defRPr>
            </a:lvl6pPr>
            <a:lvl7pPr lvl="6" algn="r" rtl="0">
              <a:lnSpc>
                <a:spcPct val="100000"/>
              </a:lnSpc>
              <a:spcBef>
                <a:spcPts val="0"/>
              </a:spcBef>
              <a:spcAft>
                <a:spcPts val="0"/>
              </a:spcAft>
              <a:buNone/>
              <a:defRPr sz="1600">
                <a:solidFill>
                  <a:schemeClr val="dk1"/>
                </a:solidFill>
              </a:defRPr>
            </a:lvl7pPr>
            <a:lvl8pPr lvl="7" algn="r" rtl="0">
              <a:lnSpc>
                <a:spcPct val="100000"/>
              </a:lnSpc>
              <a:spcBef>
                <a:spcPts val="0"/>
              </a:spcBef>
              <a:spcAft>
                <a:spcPts val="0"/>
              </a:spcAft>
              <a:buNone/>
              <a:defRPr sz="1600">
                <a:solidFill>
                  <a:schemeClr val="dk1"/>
                </a:solidFill>
              </a:defRPr>
            </a:lvl8pPr>
            <a:lvl9pPr lvl="8" algn="r" rtl="0">
              <a:lnSpc>
                <a:spcPct val="100000"/>
              </a:lnSpc>
              <a:spcBef>
                <a:spcPts val="0"/>
              </a:spcBef>
              <a:spcAft>
                <a:spcPts val="0"/>
              </a:spcAft>
              <a:buNone/>
              <a:defRPr sz="1600">
                <a:solidFill>
                  <a:schemeClr val="dk1"/>
                </a:solidFill>
              </a:defRPr>
            </a:lvl9pPr>
          </a:lstStyle>
          <a:p>
            <a:endParaRPr dirty="0"/>
          </a:p>
        </p:txBody>
      </p:sp>
      <p:sp>
        <p:nvSpPr>
          <p:cNvPr id="167" name="Google Shape;167;p21"/>
          <p:cNvSpPr txBox="1">
            <a:spLocks noGrp="1"/>
          </p:cNvSpPr>
          <p:nvPr>
            <p:ph type="title"/>
          </p:nvPr>
        </p:nvSpPr>
        <p:spPr>
          <a:xfrm flipH="1">
            <a:off x="4802104" y="1149875"/>
            <a:ext cx="3630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atin typeface="Rubik ExtraBold" pitchFamily="2" charset="-79"/>
                <a:cs typeface="Rubik ExtraBold" pitchFamily="2" charset="-79"/>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pic>
        <p:nvPicPr>
          <p:cNvPr id="168" name="Google Shape;168;p21"/>
          <p:cNvPicPr preferRelativeResize="0"/>
          <p:nvPr/>
        </p:nvPicPr>
        <p:blipFill>
          <a:blip r:embed="rId2">
            <a:alphaModFix/>
          </a:blip>
          <a:stretch>
            <a:fillRect/>
          </a:stretch>
        </p:blipFill>
        <p:spPr>
          <a:xfrm rot="-5400000" flipH="1">
            <a:off x="172374" y="-6553750"/>
            <a:ext cx="8140852" cy="81808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9" r:id="rId6"/>
    <p:sldLayoutId id="2147483660" r:id="rId7"/>
    <p:sldLayoutId id="2147483661" r:id="rId8"/>
    <p:sldLayoutId id="2147483667" r:id="rId9"/>
    <p:sldLayoutId id="2147483670" r:id="rId10"/>
    <p:sldLayoutId id="2147483682" r:id="rId11"/>
    <p:sldLayoutId id="2147483681" r:id="rId12"/>
    <p:sldLayoutId id="2147483672" r:id="rId13"/>
    <p:sldLayoutId id="2147483673" r:id="rId14"/>
    <p:sldLayoutId id="2147483674" r:id="rId15"/>
    <p:sldLayoutId id="2147483675" r:id="rId16"/>
    <p:sldLayoutId id="2147483676" r:id="rId17"/>
    <p:sldLayoutId id="2147483677" r:id="rId18"/>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baseline="0">
          <a:solidFill>
            <a:srgbClr val="000000"/>
          </a:solidFill>
          <a:latin typeface="Rubik ExtraBold" pitchFamily="2" charset="-79"/>
          <a:ea typeface="Rubik ExtraBold" pitchFamily="2" charset="-79"/>
          <a:cs typeface="Rubik ExtraBold"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B2929"/>
            </a:gs>
            <a:gs pos="100000">
              <a:srgbClr val="010203"/>
            </a:gs>
          </a:gsLst>
          <a:lin ang="2698631" scaled="0"/>
        </a:gradFill>
        <a:effectLst/>
      </p:bgPr>
    </p:bg>
    <p:spTree>
      <p:nvGrpSpPr>
        <p:cNvPr id="1" name="Shape 776"/>
        <p:cNvGrpSpPr/>
        <p:nvPr/>
      </p:nvGrpSpPr>
      <p:grpSpPr>
        <a:xfrm>
          <a:off x="0" y="0"/>
          <a:ext cx="0" cy="0"/>
          <a:chOff x="0" y="0"/>
          <a:chExt cx="0" cy="0"/>
        </a:xfrm>
      </p:grpSpPr>
      <p:sp>
        <p:nvSpPr>
          <p:cNvPr id="777" name="Google Shape;777;p57"/>
          <p:cNvSpPr txBox="1">
            <a:spLocks noGrp="1"/>
          </p:cNvSpPr>
          <p:nvPr>
            <p:ph type="title"/>
          </p:nvPr>
        </p:nvSpPr>
        <p:spPr>
          <a:xfrm>
            <a:off x="737550" y="538300"/>
            <a:ext cx="6144900" cy="275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D.I.Y. Smartcube</a:t>
            </a:r>
            <a:endParaRPr dirty="0"/>
          </a:p>
        </p:txBody>
      </p:sp>
      <p:pic>
        <p:nvPicPr>
          <p:cNvPr id="778" name="Google Shape;778;p57"/>
          <p:cNvPicPr preferRelativeResize="0"/>
          <p:nvPr/>
        </p:nvPicPr>
        <p:blipFill>
          <a:blip r:embed="rId3">
            <a:alphaModFix/>
          </a:blip>
          <a:stretch>
            <a:fillRect/>
          </a:stretch>
        </p:blipFill>
        <p:spPr>
          <a:xfrm>
            <a:off x="2822826" y="2645801"/>
            <a:ext cx="4618603" cy="5143501"/>
          </a:xfrm>
          <a:prstGeom prst="rect">
            <a:avLst/>
          </a:prstGeom>
          <a:noFill/>
          <a:ln>
            <a:noFill/>
          </a:ln>
        </p:spPr>
      </p:pic>
      <p:pic>
        <p:nvPicPr>
          <p:cNvPr id="779" name="Google Shape;779;p57"/>
          <p:cNvPicPr preferRelativeResize="0"/>
          <p:nvPr/>
        </p:nvPicPr>
        <p:blipFill>
          <a:blip r:embed="rId4">
            <a:alphaModFix/>
          </a:blip>
          <a:stretch>
            <a:fillRect/>
          </a:stretch>
        </p:blipFill>
        <p:spPr>
          <a:xfrm rot="-5400000" flipH="1">
            <a:off x="5314476" y="1222626"/>
            <a:ext cx="7219948" cy="7219948"/>
          </a:xfrm>
          <a:prstGeom prst="rect">
            <a:avLst/>
          </a:prstGeom>
          <a:noFill/>
          <a:ln>
            <a:noFill/>
          </a:ln>
        </p:spPr>
      </p:pic>
      <p:pic>
        <p:nvPicPr>
          <p:cNvPr id="780" name="Google Shape;780;p57"/>
          <p:cNvPicPr preferRelativeResize="0"/>
          <p:nvPr/>
        </p:nvPicPr>
        <p:blipFill>
          <a:blip r:embed="rId5">
            <a:alphaModFix/>
          </a:blip>
          <a:stretch>
            <a:fillRect/>
          </a:stretch>
        </p:blipFill>
        <p:spPr>
          <a:xfrm rot="-5400000" flipH="1">
            <a:off x="1530751" y="3492526"/>
            <a:ext cx="5143501" cy="5143501"/>
          </a:xfrm>
          <a:prstGeom prst="rect">
            <a:avLst/>
          </a:prstGeom>
          <a:noFill/>
          <a:ln>
            <a:noFill/>
          </a:ln>
          <a:effectLst>
            <a:outerShdw blurRad="57150" dist="19050" dir="5400000" algn="bl" rotWithShape="0">
              <a:srgbClr val="000000">
                <a:alpha val="50000"/>
              </a:srgbClr>
            </a:outerShdw>
          </a:effectLst>
        </p:spPr>
      </p:pic>
      <p:pic>
        <p:nvPicPr>
          <p:cNvPr id="781" name="Google Shape;781;p57"/>
          <p:cNvPicPr preferRelativeResize="0"/>
          <p:nvPr/>
        </p:nvPicPr>
        <p:blipFill>
          <a:blip r:embed="rId6">
            <a:alphaModFix/>
          </a:blip>
          <a:stretch>
            <a:fillRect/>
          </a:stretch>
        </p:blipFill>
        <p:spPr>
          <a:xfrm rot="-5400000" flipH="1">
            <a:off x="1844852" y="3808150"/>
            <a:ext cx="4518676" cy="4520852"/>
          </a:xfrm>
          <a:prstGeom prst="rect">
            <a:avLst/>
          </a:prstGeom>
          <a:noFill/>
          <a:ln>
            <a:noFill/>
          </a:ln>
        </p:spPr>
      </p:pic>
      <p:pic>
        <p:nvPicPr>
          <p:cNvPr id="782" name="Google Shape;782;p57"/>
          <p:cNvPicPr preferRelativeResize="0"/>
          <p:nvPr/>
        </p:nvPicPr>
        <p:blipFill>
          <a:blip r:embed="rId7">
            <a:alphaModFix/>
          </a:blip>
          <a:stretch>
            <a:fillRect/>
          </a:stretch>
        </p:blipFill>
        <p:spPr>
          <a:xfrm rot="-5400000" flipH="1">
            <a:off x="5333526" y="3111526"/>
            <a:ext cx="5143501" cy="5143501"/>
          </a:xfrm>
          <a:prstGeom prst="rect">
            <a:avLst/>
          </a:prstGeom>
          <a:noFill/>
          <a:ln>
            <a:noFill/>
          </a:ln>
          <a:effectLst>
            <a:outerShdw blurRad="57150" dist="19050" dir="5400000" algn="bl" rotWithShape="0">
              <a:srgbClr val="000000">
                <a:alpha val="50000"/>
              </a:srgbClr>
            </a:outerShdw>
          </a:effectLst>
        </p:spPr>
      </p:pic>
      <p:sp>
        <p:nvSpPr>
          <p:cNvPr id="13" name="Google Shape;298;p34">
            <a:extLst>
              <a:ext uri="{FF2B5EF4-FFF2-40B4-BE49-F238E27FC236}">
                <a16:creationId xmlns:a16="http://schemas.microsoft.com/office/drawing/2014/main" id="{1521EEC3-8925-4D2D-A7F3-4A6148BB06AF}"/>
              </a:ext>
            </a:extLst>
          </p:cNvPr>
          <p:cNvSpPr txBox="1">
            <a:spLocks/>
          </p:cNvSpPr>
          <p:nvPr/>
        </p:nvSpPr>
        <p:spPr>
          <a:xfrm>
            <a:off x="763574" y="2941955"/>
            <a:ext cx="4871682" cy="46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935"/>
            </a:pPr>
            <a:r>
              <a:rPr lang="en-US" sz="1800" dirty="0">
                <a:solidFill>
                  <a:schemeClr val="bg2"/>
                </a:solidFill>
              </a:rPr>
              <a:t>Tracking the Face Turns of a Rubik’s Cube using Embedded Speakers</a:t>
            </a:r>
          </a:p>
          <a:p>
            <a:pPr>
              <a:buSzPts val="935"/>
            </a:pPr>
            <a:endParaRPr lang="en-US" sz="1800" dirty="0">
              <a:solidFill>
                <a:schemeClr val="bg2"/>
              </a:solidFill>
            </a:endParaRPr>
          </a:p>
          <a:p>
            <a:pPr>
              <a:buSzPts val="935"/>
            </a:pPr>
            <a:r>
              <a:rPr lang="en-US" sz="1800" dirty="0">
                <a:solidFill>
                  <a:schemeClr val="bg2"/>
                </a:solidFill>
              </a:rPr>
              <a:t>By Joseph Hale</a:t>
            </a:r>
          </a:p>
          <a:p>
            <a:pPr>
              <a:buSzPts val="935"/>
            </a:pPr>
            <a:endParaRPr lang="en-US" sz="1800" dirty="0">
              <a:solidFill>
                <a:schemeClr val="bg2"/>
              </a:solidFill>
            </a:endParaRPr>
          </a:p>
        </p:txBody>
      </p:sp>
      <p:cxnSp>
        <p:nvCxnSpPr>
          <p:cNvPr id="3" name="Straight Connector 2">
            <a:extLst>
              <a:ext uri="{FF2B5EF4-FFF2-40B4-BE49-F238E27FC236}">
                <a16:creationId xmlns:a16="http://schemas.microsoft.com/office/drawing/2014/main" id="{F3F4BA4C-0DFA-474E-96D2-EE3E0C8E4CBA}"/>
              </a:ext>
            </a:extLst>
          </p:cNvPr>
          <p:cNvCxnSpPr>
            <a:cxnSpLocks/>
          </p:cNvCxnSpPr>
          <p:nvPr/>
        </p:nvCxnSpPr>
        <p:spPr>
          <a:xfrm>
            <a:off x="864782" y="3731270"/>
            <a:ext cx="230372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8EF8-864E-49DF-ADB7-2A99BACDAE87}"/>
              </a:ext>
            </a:extLst>
          </p:cNvPr>
          <p:cNvSpPr>
            <a:spLocks noGrp="1"/>
          </p:cNvSpPr>
          <p:nvPr>
            <p:ph type="title"/>
          </p:nvPr>
        </p:nvSpPr>
        <p:spPr/>
        <p:txBody>
          <a:bodyPr/>
          <a:lstStyle/>
          <a:p>
            <a:r>
              <a:rPr lang="en-US" dirty="0"/>
              <a:t>COMPATIBILITY</a:t>
            </a:r>
            <a:endParaRPr lang="es-ES" dirty="0"/>
          </a:p>
        </p:txBody>
      </p:sp>
      <p:sp>
        <p:nvSpPr>
          <p:cNvPr id="3" name="Text Placeholder 2">
            <a:extLst>
              <a:ext uri="{FF2B5EF4-FFF2-40B4-BE49-F238E27FC236}">
                <a16:creationId xmlns:a16="http://schemas.microsoft.com/office/drawing/2014/main" id="{5ECC9C47-BB63-4AAC-9ACD-F95CC54D3B54}"/>
              </a:ext>
            </a:extLst>
          </p:cNvPr>
          <p:cNvSpPr>
            <a:spLocks noGrp="1"/>
          </p:cNvSpPr>
          <p:nvPr>
            <p:ph type="body" idx="1"/>
          </p:nvPr>
        </p:nvSpPr>
        <p:spPr>
          <a:xfrm>
            <a:off x="713225" y="1228675"/>
            <a:ext cx="4050504" cy="3416400"/>
          </a:xfrm>
        </p:spPr>
        <p:txBody>
          <a:bodyPr anchor="ctr"/>
          <a:lstStyle/>
          <a:p>
            <a:pPr marL="152400" indent="0">
              <a:buNone/>
            </a:pPr>
            <a:r>
              <a:rPr lang="en-US" sz="2400" dirty="0">
                <a:latin typeface="+mj-lt"/>
              </a:rPr>
              <a:t>16mm</a:t>
            </a:r>
            <a:r>
              <a:rPr lang="en-US" sz="2400" baseline="30000" dirty="0">
                <a:latin typeface="+mj-lt"/>
              </a:rPr>
              <a:t>2</a:t>
            </a:r>
            <a:r>
              <a:rPr lang="en-US" sz="2400" dirty="0">
                <a:latin typeface="+mj-lt"/>
              </a:rPr>
              <a:t> of usable space, per center cap</a:t>
            </a:r>
            <a:endParaRPr lang="es-ES" sz="2400" dirty="0">
              <a:latin typeface="+mj-lt"/>
            </a:endParaRPr>
          </a:p>
        </p:txBody>
      </p:sp>
      <p:pic>
        <p:nvPicPr>
          <p:cNvPr id="8" name="Picture 7" descr="A picture containing grass, outdoor&#10;&#10;Description automatically generated">
            <a:extLst>
              <a:ext uri="{FF2B5EF4-FFF2-40B4-BE49-F238E27FC236}">
                <a16:creationId xmlns:a16="http://schemas.microsoft.com/office/drawing/2014/main" id="{52802721-DFD1-4DA2-ADBC-0B6831D913AE}"/>
              </a:ext>
            </a:extLst>
          </p:cNvPr>
          <p:cNvPicPr>
            <a:picLocks noChangeAspect="1"/>
          </p:cNvPicPr>
          <p:nvPr/>
        </p:nvPicPr>
        <p:blipFill>
          <a:blip r:embed="rId3"/>
          <a:stretch>
            <a:fillRect/>
          </a:stretch>
        </p:blipFill>
        <p:spPr>
          <a:xfrm>
            <a:off x="4989849" y="1213799"/>
            <a:ext cx="3431276" cy="3431276"/>
          </a:xfrm>
          <a:prstGeom prst="rect">
            <a:avLst/>
          </a:prstGeom>
        </p:spPr>
      </p:pic>
    </p:spTree>
    <p:extLst>
      <p:ext uri="{BB962C8B-B14F-4D97-AF65-F5344CB8AC3E}">
        <p14:creationId xmlns:p14="http://schemas.microsoft.com/office/powerpoint/2010/main" val="268054403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476F-65D9-4A5A-8C04-59E4276902EF}"/>
              </a:ext>
            </a:extLst>
          </p:cNvPr>
          <p:cNvSpPr>
            <a:spLocks noGrp="1"/>
          </p:cNvSpPr>
          <p:nvPr>
            <p:ph type="title"/>
          </p:nvPr>
        </p:nvSpPr>
        <p:spPr/>
        <p:txBody>
          <a:bodyPr/>
          <a:lstStyle/>
          <a:p>
            <a:r>
              <a:rPr lang="en-US" dirty="0"/>
              <a:t>GRANULAR STATISTICS</a:t>
            </a:r>
            <a:endParaRPr lang="es-ES" dirty="0"/>
          </a:p>
        </p:txBody>
      </p:sp>
      <p:sp>
        <p:nvSpPr>
          <p:cNvPr id="3" name="Text Placeholder 2">
            <a:extLst>
              <a:ext uri="{FF2B5EF4-FFF2-40B4-BE49-F238E27FC236}">
                <a16:creationId xmlns:a16="http://schemas.microsoft.com/office/drawing/2014/main" id="{E298ECE8-DB90-4155-A618-B93A14E884FF}"/>
              </a:ext>
            </a:extLst>
          </p:cNvPr>
          <p:cNvSpPr>
            <a:spLocks noGrp="1"/>
          </p:cNvSpPr>
          <p:nvPr>
            <p:ph type="body" idx="1"/>
          </p:nvPr>
        </p:nvSpPr>
        <p:spPr>
          <a:xfrm>
            <a:off x="713225" y="1228675"/>
            <a:ext cx="3762910" cy="3416400"/>
          </a:xfrm>
        </p:spPr>
        <p:txBody>
          <a:bodyPr anchor="ctr"/>
          <a:lstStyle/>
          <a:p>
            <a:pPr marL="152400" indent="0">
              <a:buNone/>
            </a:pPr>
            <a:r>
              <a:rPr lang="en-US" sz="2400" dirty="0">
                <a:latin typeface="+mj-lt"/>
              </a:rPr>
              <a:t>Requires tracking time spent executing each face turn.</a:t>
            </a:r>
            <a:endParaRPr lang="es-ES" sz="2400" dirty="0">
              <a:latin typeface="+mj-lt"/>
            </a:endParaRPr>
          </a:p>
        </p:txBody>
      </p:sp>
      <p:pic>
        <p:nvPicPr>
          <p:cNvPr id="5" name="Picture 4" descr="Chart, bubble chart&#10;&#10;Description automatically generated">
            <a:extLst>
              <a:ext uri="{FF2B5EF4-FFF2-40B4-BE49-F238E27FC236}">
                <a16:creationId xmlns:a16="http://schemas.microsoft.com/office/drawing/2014/main" id="{5A8AF218-7DA8-418E-A63C-384BF0591621}"/>
              </a:ext>
            </a:extLst>
          </p:cNvPr>
          <p:cNvPicPr>
            <a:picLocks noChangeAspect="1"/>
          </p:cNvPicPr>
          <p:nvPr/>
        </p:nvPicPr>
        <p:blipFill rotWithShape="1">
          <a:blip r:embed="rId3"/>
          <a:srcRect t="39426" b="20717"/>
          <a:stretch/>
        </p:blipFill>
        <p:spPr>
          <a:xfrm>
            <a:off x="4950595" y="1707330"/>
            <a:ext cx="3470530" cy="2459090"/>
          </a:xfrm>
          <a:prstGeom prst="rect">
            <a:avLst/>
          </a:prstGeom>
        </p:spPr>
      </p:pic>
      <p:sp>
        <p:nvSpPr>
          <p:cNvPr id="7" name="TextBox 6">
            <a:extLst>
              <a:ext uri="{FF2B5EF4-FFF2-40B4-BE49-F238E27FC236}">
                <a16:creationId xmlns:a16="http://schemas.microsoft.com/office/drawing/2014/main" id="{01BDD46D-7A26-4DAC-8206-0CA56B5BC261}"/>
              </a:ext>
            </a:extLst>
          </p:cNvPr>
          <p:cNvSpPr txBox="1"/>
          <p:nvPr/>
        </p:nvSpPr>
        <p:spPr>
          <a:xfrm>
            <a:off x="4950595" y="4249824"/>
            <a:ext cx="3146270" cy="461665"/>
          </a:xfrm>
          <a:prstGeom prst="rect">
            <a:avLst/>
          </a:prstGeom>
          <a:noFill/>
        </p:spPr>
        <p:txBody>
          <a:bodyPr wrap="square" rtlCol="0">
            <a:spAutoFit/>
          </a:bodyPr>
          <a:lstStyle/>
          <a:p>
            <a:pPr marL="0" lvl="0" indent="0" rtl="0">
              <a:spcBef>
                <a:spcPts val="0"/>
              </a:spcBef>
              <a:spcAft>
                <a:spcPts val="0"/>
              </a:spcAft>
              <a:buNone/>
            </a:pPr>
            <a:r>
              <a:rPr lang="en-US" sz="1200" i="1" dirty="0">
                <a:solidFill>
                  <a:schemeClr val="dk2"/>
                </a:solidFill>
              </a:rPr>
              <a:t>Granular metrics from the </a:t>
            </a:r>
            <a:r>
              <a:rPr lang="en-US" sz="1200" i="1" dirty="0" err="1">
                <a:solidFill>
                  <a:schemeClr val="dk2"/>
                </a:solidFill>
              </a:rPr>
              <a:t>GoCube</a:t>
            </a:r>
            <a:r>
              <a:rPr lang="en-US" sz="1200" i="1" dirty="0">
                <a:solidFill>
                  <a:schemeClr val="dk2"/>
                </a:solidFill>
              </a:rPr>
              <a:t> leading to advanced solution statistics</a:t>
            </a:r>
          </a:p>
        </p:txBody>
      </p:sp>
    </p:spTree>
    <p:extLst>
      <p:ext uri="{BB962C8B-B14F-4D97-AF65-F5344CB8AC3E}">
        <p14:creationId xmlns:p14="http://schemas.microsoft.com/office/powerpoint/2010/main" val="124281290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FEF9-894B-4C06-9435-839DB5A28968}"/>
              </a:ext>
            </a:extLst>
          </p:cNvPr>
          <p:cNvSpPr>
            <a:spLocks noGrp="1"/>
          </p:cNvSpPr>
          <p:nvPr>
            <p:ph type="title"/>
          </p:nvPr>
        </p:nvSpPr>
        <p:spPr/>
        <p:txBody>
          <a:bodyPr/>
          <a:lstStyle/>
          <a:p>
            <a:r>
              <a:rPr lang="en-US" dirty="0"/>
              <a:t>COMPETITION LEGALITY</a:t>
            </a:r>
            <a:endParaRPr lang="es-ES" dirty="0"/>
          </a:p>
        </p:txBody>
      </p:sp>
      <p:sp>
        <p:nvSpPr>
          <p:cNvPr id="3" name="Text Placeholder 2">
            <a:extLst>
              <a:ext uri="{FF2B5EF4-FFF2-40B4-BE49-F238E27FC236}">
                <a16:creationId xmlns:a16="http://schemas.microsoft.com/office/drawing/2014/main" id="{D58805F5-189A-4365-A58F-D0ADA456007B}"/>
              </a:ext>
            </a:extLst>
          </p:cNvPr>
          <p:cNvSpPr>
            <a:spLocks noGrp="1"/>
          </p:cNvSpPr>
          <p:nvPr>
            <p:ph type="body" idx="1"/>
          </p:nvPr>
        </p:nvSpPr>
        <p:spPr>
          <a:xfrm>
            <a:off x="713225" y="1228675"/>
            <a:ext cx="3858775" cy="3416400"/>
          </a:xfrm>
        </p:spPr>
        <p:txBody>
          <a:bodyPr anchor="ctr"/>
          <a:lstStyle/>
          <a:p>
            <a:pPr marL="152400" indent="0">
              <a:buNone/>
            </a:pPr>
            <a:r>
              <a:rPr lang="en-US" sz="2400" dirty="0">
                <a:latin typeface="+mj-lt"/>
              </a:rPr>
              <a:t>Requires removable electronics</a:t>
            </a:r>
            <a:endParaRPr lang="es-ES" sz="2400" dirty="0">
              <a:latin typeface="+mj-lt"/>
            </a:endParaRPr>
          </a:p>
        </p:txBody>
      </p:sp>
      <p:sp>
        <p:nvSpPr>
          <p:cNvPr id="4" name="Text Placeholder 2">
            <a:extLst>
              <a:ext uri="{FF2B5EF4-FFF2-40B4-BE49-F238E27FC236}">
                <a16:creationId xmlns:a16="http://schemas.microsoft.com/office/drawing/2014/main" id="{89C2E837-0476-4F2E-90AC-723FCB17F474}"/>
              </a:ext>
            </a:extLst>
          </p:cNvPr>
          <p:cNvSpPr txBox="1">
            <a:spLocks/>
          </p:cNvSpPr>
          <p:nvPr/>
        </p:nvSpPr>
        <p:spPr>
          <a:xfrm>
            <a:off x="4903839" y="1230776"/>
            <a:ext cx="3134032" cy="341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AutoNum type="arabicPeriod"/>
              <a:defRPr sz="12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15000"/>
              </a:lnSpc>
              <a:spcBef>
                <a:spcPts val="0"/>
              </a:spcBef>
              <a:spcAft>
                <a:spcPts val="0"/>
              </a:spcAft>
              <a:buClr>
                <a:schemeClr val="dk2"/>
              </a:buClr>
              <a:buSzPts val="1400"/>
              <a:buFont typeface="Lato"/>
              <a:buAutoNum type="alphaLcPeriod"/>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AutoNum type="romanLcPeriod"/>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AutoNum type="arabicPeriod"/>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AutoNum type="alphaLcPeriod"/>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AutoNum type="romanLcPeriod"/>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AutoNum type="arabicPeriod"/>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AutoNum type="alphaLcPeriod"/>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AutoNum type="romanLcPeriod"/>
              <a:defRPr sz="1400" b="0" i="0" u="none" strike="noStrike" cap="none">
                <a:solidFill>
                  <a:schemeClr val="dk2"/>
                </a:solidFill>
                <a:latin typeface="Lato"/>
                <a:ea typeface="Lato"/>
                <a:cs typeface="Lato"/>
                <a:sym typeface="Lato"/>
              </a:defRPr>
            </a:lvl9pPr>
          </a:lstStyle>
          <a:p>
            <a:pPr marL="152400" indent="0">
              <a:buFont typeface="Lato"/>
              <a:buNone/>
            </a:pPr>
            <a:r>
              <a:rPr lang="en-US" sz="1400" b="0" i="0" dirty="0">
                <a:effectLst/>
              </a:rPr>
              <a:t>“While competing, </a:t>
            </a:r>
            <a:r>
              <a:rPr lang="en-US" sz="1400" b="0" i="0" dirty="0">
                <a:solidFill>
                  <a:schemeClr val="bg1">
                    <a:lumMod val="50000"/>
                    <a:lumOff val="50000"/>
                  </a:schemeClr>
                </a:solidFill>
                <a:effectLst/>
              </a:rPr>
              <a:t>competitors must not use electronics or audio equipment</a:t>
            </a:r>
            <a:r>
              <a:rPr lang="en-US" sz="1400" b="0" i="0" dirty="0">
                <a:effectLst/>
              </a:rPr>
              <a:t> … apart from the </a:t>
            </a:r>
            <a:r>
              <a:rPr lang="en-US" sz="1400" b="0" i="0" dirty="0" err="1">
                <a:effectLst/>
              </a:rPr>
              <a:t>Stackmat</a:t>
            </a:r>
            <a:r>
              <a:rPr lang="en-US" sz="1400" b="0" i="0" dirty="0">
                <a:effectLst/>
              </a:rPr>
              <a:t> timer or stopwatch.”</a:t>
            </a:r>
          </a:p>
          <a:p>
            <a:pPr marL="152400" indent="0" algn="r">
              <a:buFont typeface="Lato"/>
              <a:buNone/>
            </a:pPr>
            <a:endParaRPr lang="en-US" sz="1400" dirty="0"/>
          </a:p>
          <a:p>
            <a:pPr marL="152400" indent="0" algn="r">
              <a:buFont typeface="Lato"/>
              <a:buNone/>
            </a:pPr>
            <a:r>
              <a:rPr lang="en-US" sz="1400" dirty="0"/>
              <a:t>WCA Regulation 2i</a:t>
            </a:r>
            <a:endParaRPr lang="es-ES" sz="1400" dirty="0"/>
          </a:p>
        </p:txBody>
      </p:sp>
    </p:spTree>
    <p:extLst>
      <p:ext uri="{BB962C8B-B14F-4D97-AF65-F5344CB8AC3E}">
        <p14:creationId xmlns:p14="http://schemas.microsoft.com/office/powerpoint/2010/main" val="1236782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761D3EA-CEA6-4070-9EB7-2FDCC2CA130E}"/>
              </a:ext>
            </a:extLst>
          </p:cNvPr>
          <p:cNvSpPr>
            <a:spLocks noGrp="1"/>
          </p:cNvSpPr>
          <p:nvPr>
            <p:ph type="title" idx="15"/>
          </p:nvPr>
        </p:nvSpPr>
        <p:spPr/>
        <p:txBody>
          <a:bodyPr/>
          <a:lstStyle/>
          <a:p>
            <a:r>
              <a:rPr lang="en-US" dirty="0"/>
              <a:t>PROOF OF CONCEPT</a:t>
            </a:r>
            <a:endParaRPr lang="es-ES" dirty="0"/>
          </a:p>
        </p:txBody>
      </p:sp>
      <p:grpSp>
        <p:nvGrpSpPr>
          <p:cNvPr id="4" name="Group 3">
            <a:extLst>
              <a:ext uri="{FF2B5EF4-FFF2-40B4-BE49-F238E27FC236}">
                <a16:creationId xmlns:a16="http://schemas.microsoft.com/office/drawing/2014/main" id="{1204B947-EC84-47F9-A5EA-C782BB3BDFD3}"/>
              </a:ext>
            </a:extLst>
          </p:cNvPr>
          <p:cNvGrpSpPr/>
          <p:nvPr/>
        </p:nvGrpSpPr>
        <p:grpSpPr>
          <a:xfrm>
            <a:off x="6004261" y="2258313"/>
            <a:ext cx="2129762" cy="959211"/>
            <a:chOff x="6004261" y="2258313"/>
            <a:chExt cx="2129762" cy="959211"/>
          </a:xfrm>
        </p:grpSpPr>
        <p:sp>
          <p:nvSpPr>
            <p:cNvPr id="19" name="Title 24">
              <a:extLst>
                <a:ext uri="{FF2B5EF4-FFF2-40B4-BE49-F238E27FC236}">
                  <a16:creationId xmlns:a16="http://schemas.microsoft.com/office/drawing/2014/main" id="{B59F9BF8-21CC-4803-8CE7-6CCE8DF0DAAC}"/>
                </a:ext>
              </a:extLst>
            </p:cNvPr>
            <p:cNvSpPr txBox="1">
              <a:spLocks/>
            </p:cNvSpPr>
            <p:nvPr/>
          </p:nvSpPr>
          <p:spPr>
            <a:xfrm>
              <a:off x="6004261" y="2258313"/>
              <a:ext cx="2129762"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Orbitron"/>
                <a:buNone/>
                <a:defRPr sz="2400" b="0" i="0" u="none" strike="noStrike" cap="none" baseline="0">
                  <a:solidFill>
                    <a:schemeClr val="dk1"/>
                  </a:solidFill>
                  <a:latin typeface="Rubik ExtraBold" pitchFamily="2" charset="-79"/>
                  <a:ea typeface="Orbitron"/>
                  <a:cs typeface="Rubik ExtraBold" pitchFamily="2" charset="-79"/>
                  <a:sym typeface="Orbitron"/>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dirty="0"/>
                <a:t>Transmitter</a:t>
              </a:r>
              <a:endParaRPr lang="es-ES" dirty="0"/>
            </a:p>
          </p:txBody>
        </p:sp>
        <p:sp>
          <p:nvSpPr>
            <p:cNvPr id="20" name="Subtitle 16">
              <a:extLst>
                <a:ext uri="{FF2B5EF4-FFF2-40B4-BE49-F238E27FC236}">
                  <a16:creationId xmlns:a16="http://schemas.microsoft.com/office/drawing/2014/main" id="{9EC3A879-A559-4518-AEC6-596A8E8D08D8}"/>
                </a:ext>
              </a:extLst>
            </p:cNvPr>
            <p:cNvSpPr txBox="1">
              <a:spLocks/>
            </p:cNvSpPr>
            <p:nvPr/>
          </p:nvSpPr>
          <p:spPr>
            <a:xfrm>
              <a:off x="6004261" y="2604924"/>
              <a:ext cx="1847100" cy="61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Lato"/>
                <a:buNone/>
                <a:defRPr sz="16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a:t>For emitting audio signals</a:t>
              </a:r>
              <a:endParaRPr lang="es-ES" dirty="0"/>
            </a:p>
          </p:txBody>
        </p:sp>
      </p:grpSp>
      <p:grpSp>
        <p:nvGrpSpPr>
          <p:cNvPr id="2" name="Group 1">
            <a:extLst>
              <a:ext uri="{FF2B5EF4-FFF2-40B4-BE49-F238E27FC236}">
                <a16:creationId xmlns:a16="http://schemas.microsoft.com/office/drawing/2014/main" id="{CD693A61-FAA4-4844-B512-37F41A59FD4E}"/>
              </a:ext>
            </a:extLst>
          </p:cNvPr>
          <p:cNvGrpSpPr/>
          <p:nvPr/>
        </p:nvGrpSpPr>
        <p:grpSpPr>
          <a:xfrm>
            <a:off x="713225" y="2258313"/>
            <a:ext cx="2339297" cy="959211"/>
            <a:chOff x="713225" y="2258313"/>
            <a:chExt cx="2339297" cy="959211"/>
          </a:xfrm>
        </p:grpSpPr>
        <p:sp>
          <p:nvSpPr>
            <p:cNvPr id="22" name="Title 25">
              <a:extLst>
                <a:ext uri="{FF2B5EF4-FFF2-40B4-BE49-F238E27FC236}">
                  <a16:creationId xmlns:a16="http://schemas.microsoft.com/office/drawing/2014/main" id="{F62754BB-BB0C-4A5C-B9FF-0493963C5D06}"/>
                </a:ext>
              </a:extLst>
            </p:cNvPr>
            <p:cNvSpPr txBox="1">
              <a:spLocks/>
            </p:cNvSpPr>
            <p:nvPr/>
          </p:nvSpPr>
          <p:spPr>
            <a:xfrm>
              <a:off x="713225" y="2258313"/>
              <a:ext cx="2339297"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Orbitron"/>
                <a:buNone/>
                <a:defRPr sz="2400" b="0" i="0" u="none" strike="noStrike" cap="none" baseline="0">
                  <a:solidFill>
                    <a:schemeClr val="dk1"/>
                  </a:solidFill>
                  <a:latin typeface="Rubik ExtraBold" pitchFamily="2" charset="-79"/>
                  <a:ea typeface="Orbitron"/>
                  <a:cs typeface="Rubik ExtraBold" pitchFamily="2" charset="-79"/>
                  <a:sym typeface="Orbitron"/>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dirty="0"/>
                <a:t>Protocol</a:t>
              </a:r>
              <a:endParaRPr lang="es-ES" dirty="0"/>
            </a:p>
          </p:txBody>
        </p:sp>
        <p:sp>
          <p:nvSpPr>
            <p:cNvPr id="23" name="Subtitle 14">
              <a:extLst>
                <a:ext uri="{FF2B5EF4-FFF2-40B4-BE49-F238E27FC236}">
                  <a16:creationId xmlns:a16="http://schemas.microsoft.com/office/drawing/2014/main" id="{A78BF691-BBB5-4BD7-A92F-5BF8E81AA5EA}"/>
                </a:ext>
              </a:extLst>
            </p:cNvPr>
            <p:cNvSpPr txBox="1">
              <a:spLocks/>
            </p:cNvSpPr>
            <p:nvPr/>
          </p:nvSpPr>
          <p:spPr>
            <a:xfrm>
              <a:off x="713225" y="2604924"/>
              <a:ext cx="2339297"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Lato"/>
                <a:buNone/>
                <a:defRPr sz="16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dirty="0"/>
                <a:t>For communicating face turns via sound</a:t>
              </a:r>
              <a:endParaRPr lang="es-ES" dirty="0"/>
            </a:p>
          </p:txBody>
        </p:sp>
      </p:grpSp>
      <p:grpSp>
        <p:nvGrpSpPr>
          <p:cNvPr id="3" name="Group 2">
            <a:extLst>
              <a:ext uri="{FF2B5EF4-FFF2-40B4-BE49-F238E27FC236}">
                <a16:creationId xmlns:a16="http://schemas.microsoft.com/office/drawing/2014/main" id="{7A209F4F-CAFF-4C1F-8F95-68AEF11E6BBE}"/>
              </a:ext>
            </a:extLst>
          </p:cNvPr>
          <p:cNvGrpSpPr/>
          <p:nvPr/>
        </p:nvGrpSpPr>
        <p:grpSpPr>
          <a:xfrm>
            <a:off x="3464958" y="2258313"/>
            <a:ext cx="2339297" cy="959211"/>
            <a:chOff x="3464958" y="2258313"/>
            <a:chExt cx="2339297" cy="959211"/>
          </a:xfrm>
        </p:grpSpPr>
        <p:sp>
          <p:nvSpPr>
            <p:cNvPr id="26" name="Title 24">
              <a:extLst>
                <a:ext uri="{FF2B5EF4-FFF2-40B4-BE49-F238E27FC236}">
                  <a16:creationId xmlns:a16="http://schemas.microsoft.com/office/drawing/2014/main" id="{584A9051-BDCE-4D29-BB6A-80A6B33B7AFB}"/>
                </a:ext>
              </a:extLst>
            </p:cNvPr>
            <p:cNvSpPr txBox="1">
              <a:spLocks/>
            </p:cNvSpPr>
            <p:nvPr/>
          </p:nvSpPr>
          <p:spPr>
            <a:xfrm>
              <a:off x="3464958" y="2258313"/>
              <a:ext cx="2339297"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Orbitron"/>
                <a:buNone/>
                <a:defRPr sz="2400" b="0" i="0" u="none" strike="noStrike" cap="none" baseline="0">
                  <a:solidFill>
                    <a:schemeClr val="dk1"/>
                  </a:solidFill>
                  <a:latin typeface="Rubik ExtraBold" pitchFamily="2" charset="-79"/>
                  <a:ea typeface="Orbitron"/>
                  <a:cs typeface="Rubik ExtraBold" pitchFamily="2" charset="-79"/>
                  <a:sym typeface="Orbitron"/>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dirty="0"/>
                <a:t>Receiver</a:t>
              </a:r>
              <a:endParaRPr lang="es-ES" dirty="0"/>
            </a:p>
          </p:txBody>
        </p:sp>
        <p:sp>
          <p:nvSpPr>
            <p:cNvPr id="27" name="Subtitle 16">
              <a:extLst>
                <a:ext uri="{FF2B5EF4-FFF2-40B4-BE49-F238E27FC236}">
                  <a16:creationId xmlns:a16="http://schemas.microsoft.com/office/drawing/2014/main" id="{B15BC754-F54C-4AD1-B026-81830C103DA2}"/>
                </a:ext>
              </a:extLst>
            </p:cNvPr>
            <p:cNvSpPr txBox="1">
              <a:spLocks/>
            </p:cNvSpPr>
            <p:nvPr/>
          </p:nvSpPr>
          <p:spPr>
            <a:xfrm>
              <a:off x="3464958" y="2604924"/>
              <a:ext cx="2339297" cy="61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Lato"/>
                <a:buNone/>
                <a:defRPr sz="16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dirty="0"/>
                <a:t>For decoding audio communications</a:t>
              </a:r>
              <a:endParaRPr lang="es-ES" dirty="0"/>
            </a:p>
          </p:txBody>
        </p:sp>
      </p:grpSp>
    </p:spTree>
    <p:extLst>
      <p:ext uri="{BB962C8B-B14F-4D97-AF65-F5344CB8AC3E}">
        <p14:creationId xmlns:p14="http://schemas.microsoft.com/office/powerpoint/2010/main" val="18102775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9" presetClass="emph" presetSubtype="0" nodeType="withEffect">
                                  <p:stCondLst>
                                    <p:cond delay="0"/>
                                  </p:stCondLst>
                                  <p:childTnLst>
                                    <p:set>
                                      <p:cBhvr>
                                        <p:cTn id="14" dur="indefinite"/>
                                        <p:tgtEl>
                                          <p:spTgt spid="2"/>
                                        </p:tgtEl>
                                        <p:attrNameLst>
                                          <p:attrName>style.opacity</p:attrName>
                                        </p:attrNameLst>
                                      </p:cBhvr>
                                      <p:to>
                                        <p:strVal val="0.5"/>
                                      </p:to>
                                    </p:set>
                                    <p:animEffect filter="image" prLst="opacity: 0.5">
                                      <p:cBhvr rctx="IE">
                                        <p:cTn id="15" dur="indefinite"/>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9" presetClass="emph" presetSubtype="0" nodeType="withEffect">
                                  <p:stCondLst>
                                    <p:cond delay="0"/>
                                  </p:stCondLst>
                                  <p:childTnLst>
                                    <p:set>
                                      <p:cBhvr>
                                        <p:cTn id="22" dur="indefinite"/>
                                        <p:tgtEl>
                                          <p:spTgt spid="3"/>
                                        </p:tgtEl>
                                        <p:attrNameLst>
                                          <p:attrName>style.opacity</p:attrName>
                                        </p:attrNameLst>
                                      </p:cBhvr>
                                      <p:to>
                                        <p:strVal val="0.5"/>
                                      </p:to>
                                    </p:set>
                                    <p:animEffect filter="image" prLst="opacity: 0.5">
                                      <p:cBhvr rctx="IE">
                                        <p:cTn id="23"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FEF9-894B-4C06-9435-839DB5A28968}"/>
              </a:ext>
            </a:extLst>
          </p:cNvPr>
          <p:cNvSpPr>
            <a:spLocks noGrp="1"/>
          </p:cNvSpPr>
          <p:nvPr>
            <p:ph type="title"/>
          </p:nvPr>
        </p:nvSpPr>
        <p:spPr/>
        <p:txBody>
          <a:bodyPr/>
          <a:lstStyle/>
          <a:p>
            <a:r>
              <a:rPr lang="en-US" dirty="0"/>
              <a:t>PROTOCOL</a:t>
            </a:r>
            <a:endParaRPr lang="es-ES" dirty="0"/>
          </a:p>
        </p:txBody>
      </p:sp>
      <p:sp>
        <p:nvSpPr>
          <p:cNvPr id="3" name="Text Placeholder 2">
            <a:extLst>
              <a:ext uri="{FF2B5EF4-FFF2-40B4-BE49-F238E27FC236}">
                <a16:creationId xmlns:a16="http://schemas.microsoft.com/office/drawing/2014/main" id="{D58805F5-189A-4365-A58F-D0ADA456007B}"/>
              </a:ext>
            </a:extLst>
          </p:cNvPr>
          <p:cNvSpPr>
            <a:spLocks noGrp="1"/>
          </p:cNvSpPr>
          <p:nvPr>
            <p:ph type="body" idx="1"/>
          </p:nvPr>
        </p:nvSpPr>
        <p:spPr>
          <a:xfrm>
            <a:off x="713225" y="1228674"/>
            <a:ext cx="7707900" cy="1171833"/>
          </a:xfrm>
        </p:spPr>
        <p:txBody>
          <a:bodyPr anchor="ctr"/>
          <a:lstStyle/>
          <a:p>
            <a:pPr marL="152400" indent="0">
              <a:buNone/>
            </a:pPr>
            <a:r>
              <a:rPr lang="en-US" sz="2400" dirty="0">
                <a:latin typeface="+mj-lt"/>
              </a:rPr>
              <a:t>Assign a unique tone to each face position</a:t>
            </a:r>
            <a:endParaRPr lang="es-ES" sz="2400" dirty="0">
              <a:latin typeface="+mj-lt"/>
            </a:endParaRPr>
          </a:p>
        </p:txBody>
      </p:sp>
      <p:pic>
        <p:nvPicPr>
          <p:cNvPr id="6" name="Picture 5">
            <a:extLst>
              <a:ext uri="{FF2B5EF4-FFF2-40B4-BE49-F238E27FC236}">
                <a16:creationId xmlns:a16="http://schemas.microsoft.com/office/drawing/2014/main" id="{10608B09-71A5-40A9-9B74-5DA9ED23BD44}"/>
              </a:ext>
            </a:extLst>
          </p:cNvPr>
          <p:cNvPicPr>
            <a:picLocks noChangeAspect="1"/>
          </p:cNvPicPr>
          <p:nvPr/>
        </p:nvPicPr>
        <p:blipFill rotWithShape="1">
          <a:blip r:embed="rId3"/>
          <a:srcRect t="4600" r="4087" b="9992"/>
          <a:stretch/>
        </p:blipFill>
        <p:spPr>
          <a:xfrm>
            <a:off x="0" y="2742992"/>
            <a:ext cx="9144000" cy="2400508"/>
          </a:xfrm>
          <a:prstGeom prst="rect">
            <a:avLst/>
          </a:prstGeom>
        </p:spPr>
      </p:pic>
      <p:sp>
        <p:nvSpPr>
          <p:cNvPr id="9" name="Freeform: Shape 8">
            <a:extLst>
              <a:ext uri="{FF2B5EF4-FFF2-40B4-BE49-F238E27FC236}">
                <a16:creationId xmlns:a16="http://schemas.microsoft.com/office/drawing/2014/main" id="{47D990A0-DC33-4C72-9298-E37A659BE4CF}"/>
              </a:ext>
            </a:extLst>
          </p:cNvPr>
          <p:cNvSpPr/>
          <p:nvPr/>
        </p:nvSpPr>
        <p:spPr>
          <a:xfrm>
            <a:off x="-221776" y="2514038"/>
            <a:ext cx="9577900" cy="2801574"/>
          </a:xfrm>
          <a:custGeom>
            <a:avLst/>
            <a:gdLst>
              <a:gd name="connsiteX0" fmla="*/ 0 w 9577900"/>
              <a:gd name="connsiteY0" fmla="*/ 0 h 2801574"/>
              <a:gd name="connsiteX1" fmla="*/ 9577900 w 9577900"/>
              <a:gd name="connsiteY1" fmla="*/ 0 h 2801574"/>
              <a:gd name="connsiteX2" fmla="*/ 9577900 w 9577900"/>
              <a:gd name="connsiteY2" fmla="*/ 2801574 h 2801574"/>
              <a:gd name="connsiteX3" fmla="*/ 0 w 9577900"/>
              <a:gd name="connsiteY3" fmla="*/ 2801574 h 2801574"/>
              <a:gd name="connsiteX4" fmla="*/ 0 w 9577900"/>
              <a:gd name="connsiteY4" fmla="*/ 0 h 2801574"/>
              <a:gd name="connsiteX5" fmla="*/ 2059906 w 9577900"/>
              <a:gd name="connsiteY5" fmla="*/ 788998 h 2801574"/>
              <a:gd name="connsiteX6" fmla="*/ 2059906 w 9577900"/>
              <a:gd name="connsiteY6" fmla="*/ 1199545 h 2801574"/>
              <a:gd name="connsiteX7" fmla="*/ 8871253 w 9577900"/>
              <a:gd name="connsiteY7" fmla="*/ 1199545 h 2801574"/>
              <a:gd name="connsiteX8" fmla="*/ 8871253 w 9577900"/>
              <a:gd name="connsiteY8" fmla="*/ 788998 h 2801574"/>
              <a:gd name="connsiteX9" fmla="*/ 2059906 w 9577900"/>
              <a:gd name="connsiteY9" fmla="*/ 788998 h 280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7900" h="2801574">
                <a:moveTo>
                  <a:pt x="0" y="0"/>
                </a:moveTo>
                <a:lnTo>
                  <a:pt x="9577900" y="0"/>
                </a:lnTo>
                <a:lnTo>
                  <a:pt x="9577900" y="2801574"/>
                </a:lnTo>
                <a:lnTo>
                  <a:pt x="0" y="2801574"/>
                </a:lnTo>
                <a:lnTo>
                  <a:pt x="0" y="0"/>
                </a:lnTo>
                <a:close/>
                <a:moveTo>
                  <a:pt x="2059906" y="788998"/>
                </a:moveTo>
                <a:lnTo>
                  <a:pt x="2059906" y="1199545"/>
                </a:lnTo>
                <a:lnTo>
                  <a:pt x="8871253" y="1199545"/>
                </a:lnTo>
                <a:lnTo>
                  <a:pt x="8871253" y="788998"/>
                </a:lnTo>
                <a:lnTo>
                  <a:pt x="2059906" y="788998"/>
                </a:lnTo>
                <a:close/>
              </a:path>
            </a:pathLst>
          </a:custGeom>
          <a:solidFill>
            <a:srgbClr val="0E0F0F">
              <a:alpha val="69804"/>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Tree>
    <p:extLst>
      <p:ext uri="{BB962C8B-B14F-4D97-AF65-F5344CB8AC3E}">
        <p14:creationId xmlns:p14="http://schemas.microsoft.com/office/powerpoint/2010/main" val="285157844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FEF9-894B-4C06-9435-839DB5A28968}"/>
              </a:ext>
            </a:extLst>
          </p:cNvPr>
          <p:cNvSpPr>
            <a:spLocks noGrp="1"/>
          </p:cNvSpPr>
          <p:nvPr>
            <p:ph type="title"/>
          </p:nvPr>
        </p:nvSpPr>
        <p:spPr/>
        <p:txBody>
          <a:bodyPr/>
          <a:lstStyle/>
          <a:p>
            <a:r>
              <a:rPr lang="en-US" dirty="0"/>
              <a:t>PROTOCOL</a:t>
            </a:r>
            <a:endParaRPr lang="es-ES" dirty="0"/>
          </a:p>
        </p:txBody>
      </p:sp>
      <p:sp>
        <p:nvSpPr>
          <p:cNvPr id="3" name="Text Placeholder 2">
            <a:extLst>
              <a:ext uri="{FF2B5EF4-FFF2-40B4-BE49-F238E27FC236}">
                <a16:creationId xmlns:a16="http://schemas.microsoft.com/office/drawing/2014/main" id="{D58805F5-189A-4365-A58F-D0ADA456007B}"/>
              </a:ext>
            </a:extLst>
          </p:cNvPr>
          <p:cNvSpPr>
            <a:spLocks noGrp="1"/>
          </p:cNvSpPr>
          <p:nvPr>
            <p:ph type="body" idx="1"/>
          </p:nvPr>
        </p:nvSpPr>
        <p:spPr>
          <a:xfrm>
            <a:off x="713225" y="1228674"/>
            <a:ext cx="7707900" cy="1171833"/>
          </a:xfrm>
        </p:spPr>
        <p:txBody>
          <a:bodyPr anchor="ctr"/>
          <a:lstStyle/>
          <a:p>
            <a:pPr marL="152400" indent="0">
              <a:buNone/>
            </a:pPr>
            <a:r>
              <a:rPr lang="en-US" sz="2400" dirty="0">
                <a:latin typeface="+mj-lt"/>
              </a:rPr>
              <a:t>Assign a unique tone to each face position</a:t>
            </a:r>
            <a:endParaRPr lang="es-ES" sz="2400" dirty="0">
              <a:latin typeface="+mj-lt"/>
            </a:endParaRPr>
          </a:p>
        </p:txBody>
      </p:sp>
      <p:pic>
        <p:nvPicPr>
          <p:cNvPr id="6" name="Picture 5">
            <a:extLst>
              <a:ext uri="{FF2B5EF4-FFF2-40B4-BE49-F238E27FC236}">
                <a16:creationId xmlns:a16="http://schemas.microsoft.com/office/drawing/2014/main" id="{10608B09-71A5-40A9-9B74-5DA9ED23BD44}"/>
              </a:ext>
            </a:extLst>
          </p:cNvPr>
          <p:cNvPicPr>
            <a:picLocks noChangeAspect="1"/>
          </p:cNvPicPr>
          <p:nvPr/>
        </p:nvPicPr>
        <p:blipFill rotWithShape="1">
          <a:blip r:embed="rId3"/>
          <a:srcRect t="4600" r="4087" b="9992"/>
          <a:stretch/>
        </p:blipFill>
        <p:spPr>
          <a:xfrm>
            <a:off x="0" y="2742992"/>
            <a:ext cx="9144000" cy="2400508"/>
          </a:xfrm>
          <a:prstGeom prst="rect">
            <a:avLst/>
          </a:prstGeom>
        </p:spPr>
      </p:pic>
      <p:sp>
        <p:nvSpPr>
          <p:cNvPr id="10" name="Freeform: Shape 9">
            <a:extLst>
              <a:ext uri="{FF2B5EF4-FFF2-40B4-BE49-F238E27FC236}">
                <a16:creationId xmlns:a16="http://schemas.microsoft.com/office/drawing/2014/main" id="{E3929DB3-8267-4036-BD8F-BCE71E25E67F}"/>
              </a:ext>
            </a:extLst>
          </p:cNvPr>
          <p:cNvSpPr/>
          <p:nvPr/>
        </p:nvSpPr>
        <p:spPr>
          <a:xfrm>
            <a:off x="-221775" y="2542459"/>
            <a:ext cx="9577900" cy="2801574"/>
          </a:xfrm>
          <a:custGeom>
            <a:avLst/>
            <a:gdLst>
              <a:gd name="connsiteX0" fmla="*/ 0 w 9577900"/>
              <a:gd name="connsiteY0" fmla="*/ 0 h 2801574"/>
              <a:gd name="connsiteX1" fmla="*/ 9577900 w 9577900"/>
              <a:gd name="connsiteY1" fmla="*/ 0 h 2801574"/>
              <a:gd name="connsiteX2" fmla="*/ 9577900 w 9577900"/>
              <a:gd name="connsiteY2" fmla="*/ 2801574 h 2801574"/>
              <a:gd name="connsiteX3" fmla="*/ 0 w 9577900"/>
              <a:gd name="connsiteY3" fmla="*/ 2801574 h 2801574"/>
              <a:gd name="connsiteX4" fmla="*/ 0 w 9577900"/>
              <a:gd name="connsiteY4" fmla="*/ 0 h 2801574"/>
              <a:gd name="connsiteX5" fmla="*/ 716297 w 9577900"/>
              <a:gd name="connsiteY5" fmla="*/ 835223 h 2801574"/>
              <a:gd name="connsiteX6" fmla="*/ 716297 w 9577900"/>
              <a:gd name="connsiteY6" fmla="*/ 2365443 h 2801574"/>
              <a:gd name="connsiteX7" fmla="*/ 2115889 w 9577900"/>
              <a:gd name="connsiteY7" fmla="*/ 2365443 h 2801574"/>
              <a:gd name="connsiteX8" fmla="*/ 2115889 w 9577900"/>
              <a:gd name="connsiteY8" fmla="*/ 835223 h 2801574"/>
              <a:gd name="connsiteX9" fmla="*/ 716297 w 9577900"/>
              <a:gd name="connsiteY9" fmla="*/ 835223 h 280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7900" h="2801574">
                <a:moveTo>
                  <a:pt x="0" y="0"/>
                </a:moveTo>
                <a:lnTo>
                  <a:pt x="9577900" y="0"/>
                </a:lnTo>
                <a:lnTo>
                  <a:pt x="9577900" y="2801574"/>
                </a:lnTo>
                <a:lnTo>
                  <a:pt x="0" y="2801574"/>
                </a:lnTo>
                <a:lnTo>
                  <a:pt x="0" y="0"/>
                </a:lnTo>
                <a:close/>
                <a:moveTo>
                  <a:pt x="716297" y="835223"/>
                </a:moveTo>
                <a:lnTo>
                  <a:pt x="716297" y="2365443"/>
                </a:lnTo>
                <a:lnTo>
                  <a:pt x="2115889" y="2365443"/>
                </a:lnTo>
                <a:lnTo>
                  <a:pt x="2115889" y="835223"/>
                </a:lnTo>
                <a:lnTo>
                  <a:pt x="716297" y="835223"/>
                </a:lnTo>
                <a:close/>
              </a:path>
            </a:pathLst>
          </a:custGeom>
          <a:gradFill flip="none" rotWithShape="1">
            <a:gsLst>
              <a:gs pos="0">
                <a:srgbClr val="282626">
                  <a:alpha val="70000"/>
                </a:srgbClr>
              </a:gs>
              <a:gs pos="100000">
                <a:srgbClr val="050607">
                  <a:alpha val="70000"/>
                </a:srgbClr>
              </a:gs>
            </a:gsLst>
            <a:lin ang="54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Tree>
    <p:extLst>
      <p:ext uri="{BB962C8B-B14F-4D97-AF65-F5344CB8AC3E}">
        <p14:creationId xmlns:p14="http://schemas.microsoft.com/office/powerpoint/2010/main" val="5051859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FEF9-894B-4C06-9435-839DB5A28968}"/>
              </a:ext>
            </a:extLst>
          </p:cNvPr>
          <p:cNvSpPr>
            <a:spLocks noGrp="1"/>
          </p:cNvSpPr>
          <p:nvPr>
            <p:ph type="title"/>
          </p:nvPr>
        </p:nvSpPr>
        <p:spPr/>
        <p:txBody>
          <a:bodyPr/>
          <a:lstStyle/>
          <a:p>
            <a:r>
              <a:rPr lang="en-US" dirty="0"/>
              <a:t>PROTOCOL</a:t>
            </a:r>
            <a:endParaRPr lang="es-ES" dirty="0"/>
          </a:p>
        </p:txBody>
      </p:sp>
      <p:sp>
        <p:nvSpPr>
          <p:cNvPr id="3" name="Text Placeholder 2">
            <a:extLst>
              <a:ext uri="{FF2B5EF4-FFF2-40B4-BE49-F238E27FC236}">
                <a16:creationId xmlns:a16="http://schemas.microsoft.com/office/drawing/2014/main" id="{D58805F5-189A-4365-A58F-D0ADA456007B}"/>
              </a:ext>
            </a:extLst>
          </p:cNvPr>
          <p:cNvSpPr>
            <a:spLocks noGrp="1"/>
          </p:cNvSpPr>
          <p:nvPr>
            <p:ph type="body" idx="1"/>
          </p:nvPr>
        </p:nvSpPr>
        <p:spPr>
          <a:xfrm>
            <a:off x="713225" y="1228674"/>
            <a:ext cx="7707900" cy="1171833"/>
          </a:xfrm>
        </p:spPr>
        <p:txBody>
          <a:bodyPr anchor="ctr"/>
          <a:lstStyle/>
          <a:p>
            <a:pPr marL="152400" indent="0">
              <a:buNone/>
            </a:pPr>
            <a:r>
              <a:rPr lang="en-US" sz="2400" dirty="0">
                <a:latin typeface="+mj-lt"/>
              </a:rPr>
              <a:t>Assign a unique tone to each face position</a:t>
            </a:r>
            <a:endParaRPr lang="es-ES" sz="2400" dirty="0">
              <a:latin typeface="+mj-lt"/>
            </a:endParaRPr>
          </a:p>
        </p:txBody>
      </p:sp>
      <p:pic>
        <p:nvPicPr>
          <p:cNvPr id="6" name="Picture 5">
            <a:extLst>
              <a:ext uri="{FF2B5EF4-FFF2-40B4-BE49-F238E27FC236}">
                <a16:creationId xmlns:a16="http://schemas.microsoft.com/office/drawing/2014/main" id="{10608B09-71A5-40A9-9B74-5DA9ED23BD44}"/>
              </a:ext>
            </a:extLst>
          </p:cNvPr>
          <p:cNvPicPr>
            <a:picLocks noChangeAspect="1"/>
          </p:cNvPicPr>
          <p:nvPr/>
        </p:nvPicPr>
        <p:blipFill rotWithShape="1">
          <a:blip r:embed="rId3"/>
          <a:srcRect t="4600" r="4087" b="9992"/>
          <a:stretch/>
        </p:blipFill>
        <p:spPr>
          <a:xfrm>
            <a:off x="0" y="2742992"/>
            <a:ext cx="9144000" cy="2400508"/>
          </a:xfrm>
          <a:prstGeom prst="rect">
            <a:avLst/>
          </a:prstGeom>
        </p:spPr>
      </p:pic>
    </p:spTree>
    <p:extLst>
      <p:ext uri="{BB962C8B-B14F-4D97-AF65-F5344CB8AC3E}">
        <p14:creationId xmlns:p14="http://schemas.microsoft.com/office/powerpoint/2010/main" val="1164477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FEF9-894B-4C06-9435-839DB5A28968}"/>
              </a:ext>
            </a:extLst>
          </p:cNvPr>
          <p:cNvSpPr>
            <a:spLocks noGrp="1"/>
          </p:cNvSpPr>
          <p:nvPr>
            <p:ph type="title"/>
          </p:nvPr>
        </p:nvSpPr>
        <p:spPr/>
        <p:txBody>
          <a:bodyPr/>
          <a:lstStyle/>
          <a:p>
            <a:r>
              <a:rPr lang="en-US" dirty="0"/>
              <a:t>RECEIVER</a:t>
            </a:r>
            <a:endParaRPr lang="es-ES" dirty="0"/>
          </a:p>
        </p:txBody>
      </p:sp>
      <p:sp>
        <p:nvSpPr>
          <p:cNvPr id="3" name="Text Placeholder 2">
            <a:extLst>
              <a:ext uri="{FF2B5EF4-FFF2-40B4-BE49-F238E27FC236}">
                <a16:creationId xmlns:a16="http://schemas.microsoft.com/office/drawing/2014/main" id="{D58805F5-189A-4365-A58F-D0ADA456007B}"/>
              </a:ext>
            </a:extLst>
          </p:cNvPr>
          <p:cNvSpPr>
            <a:spLocks noGrp="1"/>
          </p:cNvSpPr>
          <p:nvPr>
            <p:ph type="body" idx="1"/>
          </p:nvPr>
        </p:nvSpPr>
        <p:spPr>
          <a:xfrm>
            <a:off x="713226" y="1228675"/>
            <a:ext cx="3167012" cy="3416400"/>
          </a:xfrm>
        </p:spPr>
        <p:txBody>
          <a:bodyPr anchor="ctr"/>
          <a:lstStyle/>
          <a:p>
            <a:pPr marL="152400" indent="0">
              <a:buNone/>
            </a:pPr>
            <a:r>
              <a:rPr lang="en-US" sz="2400" dirty="0">
                <a:latin typeface="+mj-lt"/>
              </a:rPr>
              <a:t>Tones appear as signal peaks</a:t>
            </a:r>
          </a:p>
          <a:p>
            <a:pPr marL="152400" indent="0">
              <a:buNone/>
            </a:pPr>
            <a:endParaRPr lang="en-US" sz="2400" dirty="0">
              <a:latin typeface="+mj-lt"/>
            </a:endParaRPr>
          </a:p>
          <a:p>
            <a:pPr marL="152400" indent="0">
              <a:buNone/>
            </a:pPr>
            <a:r>
              <a:rPr lang="en-US" sz="2400" dirty="0">
                <a:latin typeface="+mj-lt"/>
              </a:rPr>
              <a:t>Change in peak </a:t>
            </a:r>
          </a:p>
          <a:p>
            <a:pPr marL="152400" indent="0">
              <a:buNone/>
            </a:pPr>
            <a:r>
              <a:rPr lang="en-US" sz="2400" dirty="0">
                <a:latin typeface="+mj-lt"/>
              </a:rPr>
              <a:t>=&gt; Face turn</a:t>
            </a:r>
            <a:endParaRPr lang="es-ES" sz="2400" dirty="0">
              <a:latin typeface="+mj-lt"/>
            </a:endParaRPr>
          </a:p>
        </p:txBody>
      </p:sp>
      <p:pic>
        <p:nvPicPr>
          <p:cNvPr id="6" name="Picture 5">
            <a:extLst>
              <a:ext uri="{FF2B5EF4-FFF2-40B4-BE49-F238E27FC236}">
                <a16:creationId xmlns:a16="http://schemas.microsoft.com/office/drawing/2014/main" id="{C2F36AC7-BFAF-4B38-A8B9-D8D4AE4A90E9}"/>
              </a:ext>
            </a:extLst>
          </p:cNvPr>
          <p:cNvPicPr>
            <a:picLocks noChangeAspect="1"/>
          </p:cNvPicPr>
          <p:nvPr/>
        </p:nvPicPr>
        <p:blipFill>
          <a:blip r:embed="rId3"/>
          <a:stretch>
            <a:fillRect/>
          </a:stretch>
        </p:blipFill>
        <p:spPr>
          <a:xfrm>
            <a:off x="4167185" y="1515678"/>
            <a:ext cx="4263590" cy="2842393"/>
          </a:xfrm>
          <a:prstGeom prst="rect">
            <a:avLst/>
          </a:prstGeom>
        </p:spPr>
      </p:pic>
    </p:spTree>
    <p:extLst>
      <p:ext uri="{BB962C8B-B14F-4D97-AF65-F5344CB8AC3E}">
        <p14:creationId xmlns:p14="http://schemas.microsoft.com/office/powerpoint/2010/main" val="25890111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FEF9-894B-4C06-9435-839DB5A28968}"/>
              </a:ext>
            </a:extLst>
          </p:cNvPr>
          <p:cNvSpPr>
            <a:spLocks noGrp="1"/>
          </p:cNvSpPr>
          <p:nvPr>
            <p:ph type="title"/>
          </p:nvPr>
        </p:nvSpPr>
        <p:spPr/>
        <p:txBody>
          <a:bodyPr/>
          <a:lstStyle/>
          <a:p>
            <a:r>
              <a:rPr lang="en-US" dirty="0"/>
              <a:t>TRANSMITTER</a:t>
            </a:r>
            <a:endParaRPr lang="es-ES" dirty="0"/>
          </a:p>
        </p:txBody>
      </p:sp>
      <p:sp>
        <p:nvSpPr>
          <p:cNvPr id="3" name="Text Placeholder 2">
            <a:extLst>
              <a:ext uri="{FF2B5EF4-FFF2-40B4-BE49-F238E27FC236}">
                <a16:creationId xmlns:a16="http://schemas.microsoft.com/office/drawing/2014/main" id="{D58805F5-189A-4365-A58F-D0ADA456007B}"/>
              </a:ext>
            </a:extLst>
          </p:cNvPr>
          <p:cNvSpPr>
            <a:spLocks noGrp="1"/>
          </p:cNvSpPr>
          <p:nvPr>
            <p:ph type="body" idx="1"/>
          </p:nvPr>
        </p:nvSpPr>
        <p:spPr>
          <a:xfrm>
            <a:off x="713225" y="1228675"/>
            <a:ext cx="7707900" cy="1343075"/>
          </a:xfrm>
        </p:spPr>
        <p:txBody>
          <a:bodyPr anchor="ctr"/>
          <a:lstStyle/>
          <a:p>
            <a:pPr marL="152400" indent="0">
              <a:buNone/>
            </a:pPr>
            <a:r>
              <a:rPr lang="en-US" sz="2400" dirty="0">
                <a:latin typeface="+mj-lt"/>
              </a:rPr>
              <a:t>555 Timer + Speaker = 4 Unique Tones</a:t>
            </a:r>
          </a:p>
        </p:txBody>
      </p:sp>
      <p:pic>
        <p:nvPicPr>
          <p:cNvPr id="12" name="Picture 11">
            <a:extLst>
              <a:ext uri="{FF2B5EF4-FFF2-40B4-BE49-F238E27FC236}">
                <a16:creationId xmlns:a16="http://schemas.microsoft.com/office/drawing/2014/main" id="{B879675A-8BBB-45ED-8A79-140EA194A776}"/>
              </a:ext>
            </a:extLst>
          </p:cNvPr>
          <p:cNvPicPr>
            <a:picLocks noChangeAspect="1"/>
          </p:cNvPicPr>
          <p:nvPr/>
        </p:nvPicPr>
        <p:blipFill rotWithShape="1">
          <a:blip r:embed="rId3"/>
          <a:srcRect t="1371"/>
          <a:stretch/>
        </p:blipFill>
        <p:spPr>
          <a:xfrm>
            <a:off x="1940447" y="2713739"/>
            <a:ext cx="5253456" cy="2060936"/>
          </a:xfrm>
          <a:prstGeom prst="rect">
            <a:avLst/>
          </a:prstGeom>
        </p:spPr>
      </p:pic>
    </p:spTree>
    <p:extLst>
      <p:ext uri="{BB962C8B-B14F-4D97-AF65-F5344CB8AC3E}">
        <p14:creationId xmlns:p14="http://schemas.microsoft.com/office/powerpoint/2010/main" val="184046167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1CBD9-E5DF-457E-AD81-E2A97EB6B4FA}"/>
              </a:ext>
            </a:extLst>
          </p:cNvPr>
          <p:cNvSpPr>
            <a:spLocks noGrp="1"/>
          </p:cNvSpPr>
          <p:nvPr>
            <p:ph type="title"/>
          </p:nvPr>
        </p:nvSpPr>
        <p:spPr>
          <a:xfrm>
            <a:off x="2750127" y="1951100"/>
            <a:ext cx="5628273" cy="1583100"/>
          </a:xfrm>
        </p:spPr>
        <p:txBody>
          <a:bodyPr/>
          <a:lstStyle/>
          <a:p>
            <a:r>
              <a:rPr lang="en-US" dirty="0"/>
              <a:t>RESULTS</a:t>
            </a:r>
            <a:endParaRPr lang="es-ES" dirty="0"/>
          </a:p>
        </p:txBody>
      </p:sp>
      <p:sp>
        <p:nvSpPr>
          <p:cNvPr id="5" name="Title 4">
            <a:extLst>
              <a:ext uri="{FF2B5EF4-FFF2-40B4-BE49-F238E27FC236}">
                <a16:creationId xmlns:a16="http://schemas.microsoft.com/office/drawing/2014/main" id="{6A705DAD-AFE6-42CD-BDE4-23B483A39312}"/>
              </a:ext>
            </a:extLst>
          </p:cNvPr>
          <p:cNvSpPr>
            <a:spLocks noGrp="1"/>
          </p:cNvSpPr>
          <p:nvPr>
            <p:ph type="title" idx="2"/>
          </p:nvPr>
        </p:nvSpPr>
        <p:spPr/>
        <p:txBody>
          <a:bodyPr/>
          <a:lstStyle/>
          <a:p>
            <a:r>
              <a:rPr lang="en-US" dirty="0"/>
              <a:t>03</a:t>
            </a:r>
            <a:endParaRPr lang="es-ES" dirty="0"/>
          </a:p>
        </p:txBody>
      </p:sp>
      <p:sp>
        <p:nvSpPr>
          <p:cNvPr id="4" name="Subtitle 3">
            <a:extLst>
              <a:ext uri="{FF2B5EF4-FFF2-40B4-BE49-F238E27FC236}">
                <a16:creationId xmlns:a16="http://schemas.microsoft.com/office/drawing/2014/main" id="{044C2A6A-C817-4831-9DB1-CA9C13E8950A}"/>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233802301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ctrTitle" idx="6"/>
          </p:nvPr>
        </p:nvSpPr>
        <p:spPr>
          <a:xfrm>
            <a:off x="1489618" y="2704571"/>
            <a:ext cx="451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17" name="Google Shape;317;p36"/>
          <p:cNvSpPr txBox="1">
            <a:spLocks noGrp="1"/>
          </p:cNvSpPr>
          <p:nvPr>
            <p:ph type="subTitle" idx="1"/>
          </p:nvPr>
        </p:nvSpPr>
        <p:spPr>
          <a:xfrm>
            <a:off x="6037519" y="562760"/>
            <a:ext cx="2406300" cy="45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318" name="Google Shape;318;p36"/>
          <p:cNvSpPr txBox="1">
            <a:spLocks noGrp="1"/>
          </p:cNvSpPr>
          <p:nvPr>
            <p:ph type="ctrTitle" idx="2"/>
          </p:nvPr>
        </p:nvSpPr>
        <p:spPr>
          <a:xfrm>
            <a:off x="1489618" y="1281985"/>
            <a:ext cx="45186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CURRENT SMARTCUBES</a:t>
            </a:r>
          </a:p>
        </p:txBody>
      </p:sp>
      <p:sp>
        <p:nvSpPr>
          <p:cNvPr id="319" name="Google Shape;319;p36"/>
          <p:cNvSpPr txBox="1">
            <a:spLocks noGrp="1"/>
          </p:cNvSpPr>
          <p:nvPr>
            <p:ph type="subTitle" idx="3"/>
          </p:nvPr>
        </p:nvSpPr>
        <p:spPr>
          <a:xfrm>
            <a:off x="6037519" y="1281985"/>
            <a:ext cx="24063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320" name="Google Shape;320;p36"/>
          <p:cNvSpPr txBox="1">
            <a:spLocks noGrp="1"/>
          </p:cNvSpPr>
          <p:nvPr>
            <p:ph type="ctrTitle" idx="4"/>
          </p:nvPr>
        </p:nvSpPr>
        <p:spPr>
          <a:xfrm>
            <a:off x="1489617" y="1992798"/>
            <a:ext cx="5215983"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TURN TRACKING VIA SOUND</a:t>
            </a:r>
            <a:endParaRPr dirty="0"/>
          </a:p>
        </p:txBody>
      </p:sp>
      <p:sp>
        <p:nvSpPr>
          <p:cNvPr id="321" name="Google Shape;321;p36"/>
          <p:cNvSpPr txBox="1">
            <a:spLocks noGrp="1"/>
          </p:cNvSpPr>
          <p:nvPr>
            <p:ph type="subTitle" idx="5"/>
          </p:nvPr>
        </p:nvSpPr>
        <p:spPr>
          <a:xfrm>
            <a:off x="6037519" y="1990998"/>
            <a:ext cx="24063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322" name="Google Shape;322;p36"/>
          <p:cNvSpPr txBox="1">
            <a:spLocks noGrp="1"/>
          </p:cNvSpPr>
          <p:nvPr>
            <p:ph type="subTitle" idx="7"/>
          </p:nvPr>
        </p:nvSpPr>
        <p:spPr>
          <a:xfrm>
            <a:off x="6037519" y="2702771"/>
            <a:ext cx="24063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323" name="Google Shape;323;p36"/>
          <p:cNvSpPr txBox="1">
            <a:spLocks noGrp="1"/>
          </p:cNvSpPr>
          <p:nvPr>
            <p:ph type="ctrTitle" idx="8"/>
          </p:nvPr>
        </p:nvSpPr>
        <p:spPr>
          <a:xfrm>
            <a:off x="1489619" y="3414183"/>
            <a:ext cx="4518600" cy="45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OUTLOOK</a:t>
            </a:r>
            <a:endParaRPr dirty="0"/>
          </a:p>
        </p:txBody>
      </p:sp>
      <p:sp>
        <p:nvSpPr>
          <p:cNvPr id="324" name="Google Shape;324;p36"/>
          <p:cNvSpPr txBox="1">
            <a:spLocks noGrp="1"/>
          </p:cNvSpPr>
          <p:nvPr>
            <p:ph type="subTitle" idx="9"/>
          </p:nvPr>
        </p:nvSpPr>
        <p:spPr>
          <a:xfrm>
            <a:off x="6037519" y="3414183"/>
            <a:ext cx="2406300" cy="45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326" name="Google Shape;326;p36"/>
          <p:cNvSpPr txBox="1">
            <a:spLocks noGrp="1"/>
          </p:cNvSpPr>
          <p:nvPr>
            <p:ph type="subTitle" idx="14"/>
          </p:nvPr>
        </p:nvSpPr>
        <p:spPr>
          <a:xfrm>
            <a:off x="6037519" y="4128040"/>
            <a:ext cx="2406300" cy="45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328" name="Google Shape;328;p36"/>
          <p:cNvSpPr txBox="1">
            <a:spLocks noGrp="1"/>
          </p:cNvSpPr>
          <p:nvPr>
            <p:ph type="title" idx="16"/>
          </p:nvPr>
        </p:nvSpPr>
        <p:spPr>
          <a:xfrm>
            <a:off x="700435" y="1281685"/>
            <a:ext cx="759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329" name="Google Shape;329;p36"/>
          <p:cNvSpPr txBox="1">
            <a:spLocks noGrp="1"/>
          </p:cNvSpPr>
          <p:nvPr>
            <p:ph type="title" idx="17"/>
          </p:nvPr>
        </p:nvSpPr>
        <p:spPr>
          <a:xfrm>
            <a:off x="700181" y="1990998"/>
            <a:ext cx="7596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330" name="Google Shape;330;p36"/>
          <p:cNvSpPr txBox="1">
            <a:spLocks noGrp="1"/>
          </p:cNvSpPr>
          <p:nvPr>
            <p:ph type="title" idx="18"/>
          </p:nvPr>
        </p:nvSpPr>
        <p:spPr>
          <a:xfrm>
            <a:off x="700435" y="2704571"/>
            <a:ext cx="759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332" name="Google Shape;332;p36"/>
          <p:cNvSpPr txBox="1">
            <a:spLocks noGrp="1"/>
          </p:cNvSpPr>
          <p:nvPr>
            <p:ph type="title" idx="20"/>
          </p:nvPr>
        </p:nvSpPr>
        <p:spPr>
          <a:xfrm>
            <a:off x="700181" y="3415683"/>
            <a:ext cx="759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500"/>
                                        <p:tgtEl>
                                          <p:spTgt spid="3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9"/>
                                        </p:tgtEl>
                                        <p:attrNameLst>
                                          <p:attrName>style.visibility</p:attrName>
                                        </p:attrNameLst>
                                      </p:cBhvr>
                                      <p:to>
                                        <p:strVal val="visible"/>
                                      </p:to>
                                    </p:set>
                                    <p:animEffect transition="in" filter="fade">
                                      <p:cBhvr>
                                        <p:cTn id="15" dur="500"/>
                                        <p:tgtEl>
                                          <p:spTgt spid="3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0"/>
                                        </p:tgtEl>
                                        <p:attrNameLst>
                                          <p:attrName>style.visibility</p:attrName>
                                        </p:attrNameLst>
                                      </p:cBhvr>
                                      <p:to>
                                        <p:strVal val="visible"/>
                                      </p:to>
                                    </p:set>
                                    <p:animEffect transition="in" filter="fade">
                                      <p:cBhvr>
                                        <p:cTn id="18" dur="500"/>
                                        <p:tgtEl>
                                          <p:spTgt spid="320"/>
                                        </p:tgtEl>
                                      </p:cBhvr>
                                    </p:animEffect>
                                  </p:childTnLst>
                                </p:cTn>
                              </p:par>
                              <p:par>
                                <p:cTn id="19" presetID="9" presetClass="emph" presetSubtype="0" grpId="1" nodeType="withEffect">
                                  <p:stCondLst>
                                    <p:cond delay="0"/>
                                  </p:stCondLst>
                                  <p:childTnLst>
                                    <p:set>
                                      <p:cBhvr>
                                        <p:cTn id="20" dur="indefinite"/>
                                        <p:tgtEl>
                                          <p:spTgt spid="328"/>
                                        </p:tgtEl>
                                        <p:attrNameLst>
                                          <p:attrName>style.opacity</p:attrName>
                                        </p:attrNameLst>
                                      </p:cBhvr>
                                      <p:to>
                                        <p:strVal val="0.5"/>
                                      </p:to>
                                    </p:set>
                                    <p:animEffect filter="image" prLst="opacity: 0.5">
                                      <p:cBhvr rctx="IE">
                                        <p:cTn id="21" dur="indefinite"/>
                                        <p:tgtEl>
                                          <p:spTgt spid="328"/>
                                        </p:tgtEl>
                                      </p:cBhvr>
                                    </p:animEffect>
                                  </p:childTnLst>
                                </p:cTn>
                              </p:par>
                              <p:par>
                                <p:cTn id="22" presetID="9" presetClass="emph" presetSubtype="0" grpId="1" nodeType="withEffect">
                                  <p:stCondLst>
                                    <p:cond delay="0"/>
                                  </p:stCondLst>
                                  <p:childTnLst>
                                    <p:set>
                                      <p:cBhvr>
                                        <p:cTn id="23" dur="indefinite"/>
                                        <p:tgtEl>
                                          <p:spTgt spid="318"/>
                                        </p:tgtEl>
                                        <p:attrNameLst>
                                          <p:attrName>style.opacity</p:attrName>
                                        </p:attrNameLst>
                                      </p:cBhvr>
                                      <p:to>
                                        <p:strVal val="0.5"/>
                                      </p:to>
                                    </p:set>
                                    <p:animEffect filter="image" prLst="opacity: 0.5">
                                      <p:cBhvr rctx="IE">
                                        <p:cTn id="24" dur="indefinite"/>
                                        <p:tgtEl>
                                          <p:spTgt spid="3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0"/>
                                        </p:tgtEl>
                                        <p:attrNameLst>
                                          <p:attrName>style.visibility</p:attrName>
                                        </p:attrNameLst>
                                      </p:cBhvr>
                                      <p:to>
                                        <p:strVal val="visible"/>
                                      </p:to>
                                    </p:set>
                                    <p:animEffect transition="in" filter="fade">
                                      <p:cBhvr>
                                        <p:cTn id="29" dur="500"/>
                                        <p:tgtEl>
                                          <p:spTgt spid="3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5"/>
                                        </p:tgtEl>
                                        <p:attrNameLst>
                                          <p:attrName>style.visibility</p:attrName>
                                        </p:attrNameLst>
                                      </p:cBhvr>
                                      <p:to>
                                        <p:strVal val="visible"/>
                                      </p:to>
                                    </p:set>
                                    <p:animEffect transition="in" filter="fade">
                                      <p:cBhvr>
                                        <p:cTn id="32" dur="500"/>
                                        <p:tgtEl>
                                          <p:spTgt spid="315"/>
                                        </p:tgtEl>
                                      </p:cBhvr>
                                    </p:animEffect>
                                  </p:childTnLst>
                                </p:cTn>
                              </p:par>
                              <p:par>
                                <p:cTn id="33" presetID="9" presetClass="emph" presetSubtype="0" grpId="1" nodeType="withEffect">
                                  <p:stCondLst>
                                    <p:cond delay="0"/>
                                  </p:stCondLst>
                                  <p:childTnLst>
                                    <p:set>
                                      <p:cBhvr>
                                        <p:cTn id="34" dur="indefinite"/>
                                        <p:tgtEl>
                                          <p:spTgt spid="329"/>
                                        </p:tgtEl>
                                        <p:attrNameLst>
                                          <p:attrName>style.opacity</p:attrName>
                                        </p:attrNameLst>
                                      </p:cBhvr>
                                      <p:to>
                                        <p:strVal val="0.5"/>
                                      </p:to>
                                    </p:set>
                                    <p:animEffect filter="image" prLst="opacity: 0.5">
                                      <p:cBhvr rctx="IE">
                                        <p:cTn id="35" dur="indefinite"/>
                                        <p:tgtEl>
                                          <p:spTgt spid="329"/>
                                        </p:tgtEl>
                                      </p:cBhvr>
                                    </p:animEffect>
                                  </p:childTnLst>
                                </p:cTn>
                              </p:par>
                              <p:par>
                                <p:cTn id="36" presetID="9" presetClass="emph" presetSubtype="0" grpId="1" nodeType="withEffect">
                                  <p:stCondLst>
                                    <p:cond delay="0"/>
                                  </p:stCondLst>
                                  <p:childTnLst>
                                    <p:set>
                                      <p:cBhvr>
                                        <p:cTn id="37" dur="indefinite"/>
                                        <p:tgtEl>
                                          <p:spTgt spid="320"/>
                                        </p:tgtEl>
                                        <p:attrNameLst>
                                          <p:attrName>style.opacity</p:attrName>
                                        </p:attrNameLst>
                                      </p:cBhvr>
                                      <p:to>
                                        <p:strVal val="0.5"/>
                                      </p:to>
                                    </p:set>
                                    <p:animEffect filter="image" prLst="opacity: 0.5">
                                      <p:cBhvr rctx="IE">
                                        <p:cTn id="38" dur="indefinite"/>
                                        <p:tgtEl>
                                          <p:spTgt spid="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2"/>
                                        </p:tgtEl>
                                        <p:attrNameLst>
                                          <p:attrName>style.visibility</p:attrName>
                                        </p:attrNameLst>
                                      </p:cBhvr>
                                      <p:to>
                                        <p:strVal val="visible"/>
                                      </p:to>
                                    </p:set>
                                    <p:animEffect transition="in" filter="fade">
                                      <p:cBhvr>
                                        <p:cTn id="43" dur="500"/>
                                        <p:tgtEl>
                                          <p:spTgt spid="3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3"/>
                                        </p:tgtEl>
                                        <p:attrNameLst>
                                          <p:attrName>style.visibility</p:attrName>
                                        </p:attrNameLst>
                                      </p:cBhvr>
                                      <p:to>
                                        <p:strVal val="visible"/>
                                      </p:to>
                                    </p:set>
                                    <p:animEffect transition="in" filter="fade">
                                      <p:cBhvr>
                                        <p:cTn id="46" dur="500"/>
                                        <p:tgtEl>
                                          <p:spTgt spid="323"/>
                                        </p:tgtEl>
                                      </p:cBhvr>
                                    </p:animEffect>
                                  </p:childTnLst>
                                </p:cTn>
                              </p:par>
                              <p:par>
                                <p:cTn id="47" presetID="9" presetClass="emph" presetSubtype="0" grpId="1" nodeType="withEffect">
                                  <p:stCondLst>
                                    <p:cond delay="0"/>
                                  </p:stCondLst>
                                  <p:childTnLst>
                                    <p:set>
                                      <p:cBhvr>
                                        <p:cTn id="48" dur="indefinite"/>
                                        <p:tgtEl>
                                          <p:spTgt spid="330"/>
                                        </p:tgtEl>
                                        <p:attrNameLst>
                                          <p:attrName>style.opacity</p:attrName>
                                        </p:attrNameLst>
                                      </p:cBhvr>
                                      <p:to>
                                        <p:strVal val="0.5"/>
                                      </p:to>
                                    </p:set>
                                    <p:animEffect filter="image" prLst="opacity: 0.5">
                                      <p:cBhvr rctx="IE">
                                        <p:cTn id="49" dur="indefinite"/>
                                        <p:tgtEl>
                                          <p:spTgt spid="330"/>
                                        </p:tgtEl>
                                      </p:cBhvr>
                                    </p:animEffect>
                                  </p:childTnLst>
                                </p:cTn>
                              </p:par>
                              <p:par>
                                <p:cTn id="50" presetID="9" presetClass="emph" presetSubtype="0" grpId="1" nodeType="withEffect">
                                  <p:stCondLst>
                                    <p:cond delay="0"/>
                                  </p:stCondLst>
                                  <p:childTnLst>
                                    <p:set>
                                      <p:cBhvr>
                                        <p:cTn id="51" dur="indefinite"/>
                                        <p:tgtEl>
                                          <p:spTgt spid="315"/>
                                        </p:tgtEl>
                                        <p:attrNameLst>
                                          <p:attrName>style.opacity</p:attrName>
                                        </p:attrNameLst>
                                      </p:cBhvr>
                                      <p:to>
                                        <p:strVal val="0.5"/>
                                      </p:to>
                                    </p:set>
                                    <p:animEffect filter="image" prLst="opacity: 0.5">
                                      <p:cBhvr rctx="IE">
                                        <p:cTn id="52" dur="indefinite"/>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p:bldP spid="315" grpId="1"/>
      <p:bldP spid="318" grpId="0"/>
      <p:bldP spid="318" grpId="1"/>
      <p:bldP spid="320" grpId="0"/>
      <p:bldP spid="320" grpId="1"/>
      <p:bldP spid="323" grpId="0"/>
      <p:bldP spid="328" grpId="0"/>
      <p:bldP spid="328" grpId="1"/>
      <p:bldP spid="329" grpId="0"/>
      <p:bldP spid="329" grpId="1"/>
      <p:bldP spid="330" grpId="0"/>
      <p:bldP spid="330" grpId="1"/>
      <p:bldP spid="3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3C5AEE-E1D6-4CA3-8AEC-579A31B89369}"/>
              </a:ext>
            </a:extLst>
          </p:cNvPr>
          <p:cNvSpPr>
            <a:spLocks noGrp="1"/>
          </p:cNvSpPr>
          <p:nvPr>
            <p:ph type="title"/>
          </p:nvPr>
        </p:nvSpPr>
        <p:spPr/>
        <p:txBody>
          <a:bodyPr/>
          <a:lstStyle/>
          <a:p>
            <a:r>
              <a:rPr lang="en-US" dirty="0"/>
              <a:t>FEASIBILITY</a:t>
            </a:r>
            <a:endParaRPr lang="es-ES" dirty="0"/>
          </a:p>
        </p:txBody>
      </p:sp>
      <p:sp>
        <p:nvSpPr>
          <p:cNvPr id="6" name="Text Placeholder 5">
            <a:extLst>
              <a:ext uri="{FF2B5EF4-FFF2-40B4-BE49-F238E27FC236}">
                <a16:creationId xmlns:a16="http://schemas.microsoft.com/office/drawing/2014/main" id="{8B6BF0EA-98A5-47AB-B556-E41D03288B79}"/>
              </a:ext>
            </a:extLst>
          </p:cNvPr>
          <p:cNvSpPr>
            <a:spLocks noGrp="1"/>
          </p:cNvSpPr>
          <p:nvPr>
            <p:ph type="body" idx="1"/>
          </p:nvPr>
        </p:nvSpPr>
        <p:spPr>
          <a:xfrm>
            <a:off x="713225" y="1228675"/>
            <a:ext cx="3040240" cy="3416400"/>
          </a:xfrm>
        </p:spPr>
        <p:txBody>
          <a:bodyPr anchor="ctr"/>
          <a:lstStyle/>
          <a:p>
            <a:pPr marL="152400" indent="0">
              <a:buNone/>
            </a:pPr>
            <a:r>
              <a:rPr lang="en-US" sz="2400" dirty="0">
                <a:latin typeface="+mj-lt"/>
              </a:rPr>
              <a:t>Successful audio detection by a consumer phone</a:t>
            </a:r>
            <a:endParaRPr lang="es-ES" sz="2400" dirty="0">
              <a:latin typeface="+mj-lt"/>
            </a:endParaRPr>
          </a:p>
        </p:txBody>
      </p:sp>
      <p:sp>
        <p:nvSpPr>
          <p:cNvPr id="9" name="TextBox 8">
            <a:extLst>
              <a:ext uri="{FF2B5EF4-FFF2-40B4-BE49-F238E27FC236}">
                <a16:creationId xmlns:a16="http://schemas.microsoft.com/office/drawing/2014/main" id="{40C125FC-C871-42BA-B02E-1E4ACC316E3E}"/>
              </a:ext>
            </a:extLst>
          </p:cNvPr>
          <p:cNvSpPr txBox="1"/>
          <p:nvPr/>
        </p:nvSpPr>
        <p:spPr>
          <a:xfrm>
            <a:off x="4101206" y="3811277"/>
            <a:ext cx="2090044" cy="646331"/>
          </a:xfrm>
          <a:prstGeom prst="rect">
            <a:avLst/>
          </a:prstGeom>
          <a:noFill/>
        </p:spPr>
        <p:txBody>
          <a:bodyPr wrap="square" rtlCol="0">
            <a:spAutoFit/>
          </a:bodyPr>
          <a:lstStyle/>
          <a:p>
            <a:r>
              <a:rPr lang="en-US" sz="1200" i="1" dirty="0">
                <a:solidFill>
                  <a:schemeClr val="dk2"/>
                </a:solidFill>
              </a:rPr>
              <a:t>Audio recording of the sound generated by the prototype transmitter</a:t>
            </a:r>
          </a:p>
        </p:txBody>
      </p:sp>
      <p:pic>
        <p:nvPicPr>
          <p:cNvPr id="3" name="Picture 2" descr="Graphical user interface&#10;&#10;Description automatically generated">
            <a:extLst>
              <a:ext uri="{FF2B5EF4-FFF2-40B4-BE49-F238E27FC236}">
                <a16:creationId xmlns:a16="http://schemas.microsoft.com/office/drawing/2014/main" id="{467D40FE-3E7D-467B-AB9D-66FFAD56831F}"/>
              </a:ext>
            </a:extLst>
          </p:cNvPr>
          <p:cNvPicPr>
            <a:picLocks noChangeAspect="1"/>
          </p:cNvPicPr>
          <p:nvPr/>
        </p:nvPicPr>
        <p:blipFill>
          <a:blip r:embed="rId3"/>
          <a:stretch>
            <a:fillRect/>
          </a:stretch>
        </p:blipFill>
        <p:spPr>
          <a:xfrm>
            <a:off x="4101206" y="1466012"/>
            <a:ext cx="5042794" cy="2211475"/>
          </a:xfrm>
          <a:prstGeom prst="rect">
            <a:avLst/>
          </a:prstGeom>
        </p:spPr>
      </p:pic>
      <p:sp>
        <p:nvSpPr>
          <p:cNvPr id="10" name="TextBox 9">
            <a:extLst>
              <a:ext uri="{FF2B5EF4-FFF2-40B4-BE49-F238E27FC236}">
                <a16:creationId xmlns:a16="http://schemas.microsoft.com/office/drawing/2014/main" id="{E2F5F8A5-408D-4CED-9DF0-E0741A68343B}"/>
              </a:ext>
            </a:extLst>
          </p:cNvPr>
          <p:cNvSpPr txBox="1"/>
          <p:nvPr/>
        </p:nvSpPr>
        <p:spPr>
          <a:xfrm>
            <a:off x="6191250" y="3811277"/>
            <a:ext cx="2090044" cy="461665"/>
          </a:xfrm>
          <a:prstGeom prst="rect">
            <a:avLst/>
          </a:prstGeom>
          <a:noFill/>
        </p:spPr>
        <p:txBody>
          <a:bodyPr wrap="square" rtlCol="0">
            <a:spAutoFit/>
          </a:bodyPr>
          <a:lstStyle/>
          <a:p>
            <a:pPr marL="0" lvl="0" indent="0" rtl="0">
              <a:spcBef>
                <a:spcPts val="0"/>
              </a:spcBef>
              <a:spcAft>
                <a:spcPts val="0"/>
              </a:spcAft>
              <a:buNone/>
            </a:pPr>
            <a:r>
              <a:rPr lang="en-US" sz="1200" i="1" dirty="0">
                <a:solidFill>
                  <a:schemeClr val="dk2"/>
                </a:solidFill>
              </a:rPr>
              <a:t>Prototype board for the transmitter</a:t>
            </a:r>
          </a:p>
        </p:txBody>
      </p:sp>
    </p:spTree>
    <p:extLst>
      <p:ext uri="{BB962C8B-B14F-4D97-AF65-F5344CB8AC3E}">
        <p14:creationId xmlns:p14="http://schemas.microsoft.com/office/powerpoint/2010/main" val="400802491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3C5AEE-E1D6-4CA3-8AEC-579A31B89369}"/>
              </a:ext>
            </a:extLst>
          </p:cNvPr>
          <p:cNvSpPr>
            <a:spLocks noGrp="1"/>
          </p:cNvSpPr>
          <p:nvPr>
            <p:ph type="title"/>
          </p:nvPr>
        </p:nvSpPr>
        <p:spPr/>
        <p:txBody>
          <a:bodyPr/>
          <a:lstStyle/>
          <a:p>
            <a:r>
              <a:rPr lang="en-US" dirty="0"/>
              <a:t>ACCURACY</a:t>
            </a:r>
            <a:endParaRPr lang="es-ES" dirty="0"/>
          </a:p>
        </p:txBody>
      </p:sp>
      <p:sp>
        <p:nvSpPr>
          <p:cNvPr id="6" name="Text Placeholder 5">
            <a:extLst>
              <a:ext uri="{FF2B5EF4-FFF2-40B4-BE49-F238E27FC236}">
                <a16:creationId xmlns:a16="http://schemas.microsoft.com/office/drawing/2014/main" id="{8B6BF0EA-98A5-47AB-B556-E41D03288B79}"/>
              </a:ext>
            </a:extLst>
          </p:cNvPr>
          <p:cNvSpPr>
            <a:spLocks noGrp="1"/>
          </p:cNvSpPr>
          <p:nvPr>
            <p:ph type="body" idx="1"/>
          </p:nvPr>
        </p:nvSpPr>
        <p:spPr>
          <a:xfrm>
            <a:off x="713225" y="1228675"/>
            <a:ext cx="7707900" cy="1424878"/>
          </a:xfrm>
          <a:noFill/>
        </p:spPr>
        <p:txBody>
          <a:bodyPr anchor="ctr"/>
          <a:lstStyle/>
          <a:p>
            <a:pPr marL="152400" indent="0">
              <a:buNone/>
            </a:pPr>
            <a:r>
              <a:rPr lang="en-US" sz="2400" dirty="0">
                <a:latin typeface="+mj-lt"/>
              </a:rPr>
              <a:t>Multiple perfect detections</a:t>
            </a:r>
          </a:p>
          <a:p>
            <a:pPr marL="152400" indent="0">
              <a:buNone/>
            </a:pPr>
            <a:endParaRPr lang="en-US" sz="1400" dirty="0">
              <a:latin typeface="+mj-lt"/>
            </a:endParaRPr>
          </a:p>
          <a:p>
            <a:pPr marL="152400" indent="0">
              <a:buNone/>
            </a:pPr>
            <a:r>
              <a:rPr lang="en-US" sz="2400" dirty="0">
                <a:latin typeface="+mj-lt"/>
              </a:rPr>
              <a:t>Average accuracy reached 95%</a:t>
            </a:r>
            <a:endParaRPr lang="es-ES" sz="2400" dirty="0"/>
          </a:p>
        </p:txBody>
      </p:sp>
      <p:pic>
        <p:nvPicPr>
          <p:cNvPr id="9" name="Picture 8" descr="Chart, bar chart&#10;&#10;Description automatically generated">
            <a:extLst>
              <a:ext uri="{FF2B5EF4-FFF2-40B4-BE49-F238E27FC236}">
                <a16:creationId xmlns:a16="http://schemas.microsoft.com/office/drawing/2014/main" id="{AD0CB57F-793E-4DB2-96F2-A922149240DE}"/>
              </a:ext>
            </a:extLst>
          </p:cNvPr>
          <p:cNvPicPr>
            <a:picLocks noChangeAspect="1"/>
          </p:cNvPicPr>
          <p:nvPr/>
        </p:nvPicPr>
        <p:blipFill rotWithShape="1">
          <a:blip r:embed="rId3"/>
          <a:srcRect t="13079"/>
          <a:stretch/>
        </p:blipFill>
        <p:spPr>
          <a:xfrm>
            <a:off x="0" y="2940703"/>
            <a:ext cx="9144000" cy="2202797"/>
          </a:xfrm>
          <a:prstGeom prst="rect">
            <a:avLst/>
          </a:prstGeom>
        </p:spPr>
      </p:pic>
    </p:spTree>
    <p:extLst>
      <p:ext uri="{BB962C8B-B14F-4D97-AF65-F5344CB8AC3E}">
        <p14:creationId xmlns:p14="http://schemas.microsoft.com/office/powerpoint/2010/main" val="193736760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42AB77-7CF4-41E9-84AB-9638CE4F8010}"/>
              </a:ext>
            </a:extLst>
          </p:cNvPr>
          <p:cNvPicPr>
            <a:picLocks noChangeAspect="1"/>
          </p:cNvPicPr>
          <p:nvPr/>
        </p:nvPicPr>
        <p:blipFill>
          <a:blip r:embed="rId3"/>
          <a:srcRect/>
          <a:stretch/>
        </p:blipFill>
        <p:spPr>
          <a:xfrm>
            <a:off x="5600575" y="390562"/>
            <a:ext cx="2239583" cy="2237344"/>
          </a:xfrm>
          <a:prstGeom prst="rect">
            <a:avLst/>
          </a:prstGeom>
        </p:spPr>
      </p:pic>
      <p:pic>
        <p:nvPicPr>
          <p:cNvPr id="5" name="Picture 4">
            <a:extLst>
              <a:ext uri="{FF2B5EF4-FFF2-40B4-BE49-F238E27FC236}">
                <a16:creationId xmlns:a16="http://schemas.microsoft.com/office/drawing/2014/main" id="{62277139-4D65-4128-8A2E-D439BA1EE067}"/>
              </a:ext>
            </a:extLst>
          </p:cNvPr>
          <p:cNvPicPr>
            <a:picLocks noChangeAspect="1"/>
          </p:cNvPicPr>
          <p:nvPr/>
        </p:nvPicPr>
        <p:blipFill>
          <a:blip r:embed="rId4"/>
          <a:srcRect/>
          <a:stretch/>
        </p:blipFill>
        <p:spPr>
          <a:xfrm>
            <a:off x="5600575" y="2627906"/>
            <a:ext cx="2239525" cy="2239525"/>
          </a:xfrm>
          <a:prstGeom prst="rect">
            <a:avLst/>
          </a:prstGeom>
        </p:spPr>
      </p:pic>
      <p:sp>
        <p:nvSpPr>
          <p:cNvPr id="2" name="Title 1">
            <a:extLst>
              <a:ext uri="{FF2B5EF4-FFF2-40B4-BE49-F238E27FC236}">
                <a16:creationId xmlns:a16="http://schemas.microsoft.com/office/drawing/2014/main" id="{1C598EF8-864E-49DF-ADB7-2A99BACDAE87}"/>
              </a:ext>
            </a:extLst>
          </p:cNvPr>
          <p:cNvSpPr>
            <a:spLocks noGrp="1"/>
          </p:cNvSpPr>
          <p:nvPr>
            <p:ph type="title"/>
          </p:nvPr>
        </p:nvSpPr>
        <p:spPr/>
        <p:txBody>
          <a:bodyPr/>
          <a:lstStyle/>
          <a:p>
            <a:r>
              <a:rPr lang="en-US" dirty="0"/>
              <a:t>COMPATIBILITY</a:t>
            </a:r>
            <a:endParaRPr lang="es-ES" dirty="0"/>
          </a:p>
        </p:txBody>
      </p:sp>
      <p:sp>
        <p:nvSpPr>
          <p:cNvPr id="3" name="Text Placeholder 2">
            <a:extLst>
              <a:ext uri="{FF2B5EF4-FFF2-40B4-BE49-F238E27FC236}">
                <a16:creationId xmlns:a16="http://schemas.microsoft.com/office/drawing/2014/main" id="{5ECC9C47-BB63-4AAC-9ACD-F95CC54D3B54}"/>
              </a:ext>
            </a:extLst>
          </p:cNvPr>
          <p:cNvSpPr>
            <a:spLocks noGrp="1"/>
          </p:cNvSpPr>
          <p:nvPr>
            <p:ph type="body" idx="1"/>
          </p:nvPr>
        </p:nvSpPr>
        <p:spPr>
          <a:xfrm>
            <a:off x="713225" y="1228675"/>
            <a:ext cx="4050504" cy="3416400"/>
          </a:xfrm>
        </p:spPr>
        <p:txBody>
          <a:bodyPr anchor="ctr"/>
          <a:lstStyle/>
          <a:p>
            <a:pPr marL="152400" indent="0">
              <a:buNone/>
            </a:pPr>
            <a:r>
              <a:rPr lang="en-US" sz="2400" dirty="0">
                <a:latin typeface="+mj-lt"/>
              </a:rPr>
              <a:t>Components fit inside a </a:t>
            </a:r>
            <a:r>
              <a:rPr lang="en-US" sz="2400" dirty="0" err="1">
                <a:latin typeface="+mj-lt"/>
              </a:rPr>
              <a:t>Gans</a:t>
            </a:r>
            <a:r>
              <a:rPr lang="en-US" sz="2400" dirty="0">
                <a:latin typeface="+mj-lt"/>
              </a:rPr>
              <a:t> 356 center cap</a:t>
            </a:r>
          </a:p>
          <a:p>
            <a:pPr marL="152400" indent="0">
              <a:buNone/>
            </a:pPr>
            <a:endParaRPr lang="en-US" sz="2400" dirty="0">
              <a:latin typeface="+mj-lt"/>
            </a:endParaRPr>
          </a:p>
          <a:p>
            <a:pPr marL="152400" indent="0">
              <a:buNone/>
            </a:pPr>
            <a:r>
              <a:rPr lang="en-US" sz="2400" dirty="0">
                <a:latin typeface="+mj-lt"/>
              </a:rPr>
              <a:t>Preserves cube performance</a:t>
            </a:r>
            <a:endParaRPr lang="es-ES" sz="2400" dirty="0">
              <a:latin typeface="+mj-lt"/>
            </a:endParaRPr>
          </a:p>
        </p:txBody>
      </p:sp>
    </p:spTree>
    <p:extLst>
      <p:ext uri="{BB962C8B-B14F-4D97-AF65-F5344CB8AC3E}">
        <p14:creationId xmlns:p14="http://schemas.microsoft.com/office/powerpoint/2010/main" val="38372755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476F-65D9-4A5A-8C04-59E4276902EF}"/>
              </a:ext>
            </a:extLst>
          </p:cNvPr>
          <p:cNvSpPr>
            <a:spLocks noGrp="1"/>
          </p:cNvSpPr>
          <p:nvPr>
            <p:ph type="title"/>
          </p:nvPr>
        </p:nvSpPr>
        <p:spPr/>
        <p:txBody>
          <a:bodyPr/>
          <a:lstStyle/>
          <a:p>
            <a:r>
              <a:rPr lang="en-US" dirty="0"/>
              <a:t>GRANULARITY</a:t>
            </a:r>
            <a:endParaRPr lang="es-ES" dirty="0"/>
          </a:p>
        </p:txBody>
      </p:sp>
      <p:sp>
        <p:nvSpPr>
          <p:cNvPr id="3" name="Text Placeholder 2">
            <a:extLst>
              <a:ext uri="{FF2B5EF4-FFF2-40B4-BE49-F238E27FC236}">
                <a16:creationId xmlns:a16="http://schemas.microsoft.com/office/drawing/2014/main" id="{E298ECE8-DB90-4155-A618-B93A14E884FF}"/>
              </a:ext>
            </a:extLst>
          </p:cNvPr>
          <p:cNvSpPr>
            <a:spLocks noGrp="1"/>
          </p:cNvSpPr>
          <p:nvPr>
            <p:ph type="body" idx="1"/>
          </p:nvPr>
        </p:nvSpPr>
        <p:spPr>
          <a:xfrm>
            <a:off x="713225" y="1228675"/>
            <a:ext cx="3762910" cy="3416400"/>
          </a:xfrm>
        </p:spPr>
        <p:txBody>
          <a:bodyPr anchor="ctr"/>
          <a:lstStyle/>
          <a:p>
            <a:pPr marL="152400" indent="0">
              <a:buNone/>
            </a:pPr>
            <a:r>
              <a:rPr lang="en-US" sz="2400" dirty="0">
                <a:latin typeface="+mj-lt"/>
              </a:rPr>
              <a:t>Receiver decodes the timestamp of each face turn</a:t>
            </a:r>
            <a:endParaRPr lang="es-ES" sz="2400" dirty="0">
              <a:latin typeface="+mj-lt"/>
            </a:endParaRPr>
          </a:p>
        </p:txBody>
      </p:sp>
      <p:pic>
        <p:nvPicPr>
          <p:cNvPr id="9" name="Picture 8">
            <a:extLst>
              <a:ext uri="{FF2B5EF4-FFF2-40B4-BE49-F238E27FC236}">
                <a16:creationId xmlns:a16="http://schemas.microsoft.com/office/drawing/2014/main" id="{6BB657B8-6364-444C-828F-E2986394A39E}"/>
              </a:ext>
            </a:extLst>
          </p:cNvPr>
          <p:cNvPicPr>
            <a:picLocks noChangeAspect="1"/>
          </p:cNvPicPr>
          <p:nvPr/>
        </p:nvPicPr>
        <p:blipFill>
          <a:blip r:embed="rId3"/>
          <a:stretch>
            <a:fillRect/>
          </a:stretch>
        </p:blipFill>
        <p:spPr>
          <a:xfrm>
            <a:off x="4883657" y="0"/>
            <a:ext cx="3537468" cy="5143500"/>
          </a:xfrm>
          <a:prstGeom prst="rect">
            <a:avLst/>
          </a:prstGeom>
        </p:spPr>
      </p:pic>
    </p:spTree>
    <p:extLst>
      <p:ext uri="{BB962C8B-B14F-4D97-AF65-F5344CB8AC3E}">
        <p14:creationId xmlns:p14="http://schemas.microsoft.com/office/powerpoint/2010/main" val="377445658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FEF9-894B-4C06-9435-839DB5A28968}"/>
              </a:ext>
            </a:extLst>
          </p:cNvPr>
          <p:cNvSpPr>
            <a:spLocks noGrp="1"/>
          </p:cNvSpPr>
          <p:nvPr>
            <p:ph type="title"/>
          </p:nvPr>
        </p:nvSpPr>
        <p:spPr/>
        <p:txBody>
          <a:bodyPr/>
          <a:lstStyle/>
          <a:p>
            <a:r>
              <a:rPr lang="en-US" dirty="0"/>
              <a:t>COMPETITION LEGALITY</a:t>
            </a:r>
            <a:endParaRPr lang="es-ES" dirty="0"/>
          </a:p>
        </p:txBody>
      </p:sp>
      <p:sp>
        <p:nvSpPr>
          <p:cNvPr id="3" name="Text Placeholder 2">
            <a:extLst>
              <a:ext uri="{FF2B5EF4-FFF2-40B4-BE49-F238E27FC236}">
                <a16:creationId xmlns:a16="http://schemas.microsoft.com/office/drawing/2014/main" id="{D58805F5-189A-4365-A58F-D0ADA456007B}"/>
              </a:ext>
            </a:extLst>
          </p:cNvPr>
          <p:cNvSpPr>
            <a:spLocks noGrp="1"/>
          </p:cNvSpPr>
          <p:nvPr>
            <p:ph type="body" idx="1"/>
          </p:nvPr>
        </p:nvSpPr>
        <p:spPr>
          <a:xfrm>
            <a:off x="713225" y="1228675"/>
            <a:ext cx="3858775" cy="3416400"/>
          </a:xfrm>
        </p:spPr>
        <p:txBody>
          <a:bodyPr anchor="ctr"/>
          <a:lstStyle/>
          <a:p>
            <a:pPr marL="152400" indent="0">
              <a:buNone/>
            </a:pPr>
            <a:r>
              <a:rPr lang="en-US" sz="2400" dirty="0">
                <a:latin typeface="+mj-lt"/>
              </a:rPr>
              <a:t>Center cap is completely replaceable</a:t>
            </a:r>
            <a:endParaRPr lang="es-ES" sz="2400" dirty="0">
              <a:latin typeface="+mj-lt"/>
            </a:endParaRPr>
          </a:p>
        </p:txBody>
      </p:sp>
      <p:pic>
        <p:nvPicPr>
          <p:cNvPr id="5" name="Picture 4" descr="A picture containing indoor, keyboard, plastic, brass knucks&#10;&#10;Description automatically generated">
            <a:extLst>
              <a:ext uri="{FF2B5EF4-FFF2-40B4-BE49-F238E27FC236}">
                <a16:creationId xmlns:a16="http://schemas.microsoft.com/office/drawing/2014/main" id="{B49BF0FD-5B85-4103-8497-77AB629D7B8D}"/>
              </a:ext>
            </a:extLst>
          </p:cNvPr>
          <p:cNvPicPr>
            <a:picLocks noChangeAspect="1"/>
          </p:cNvPicPr>
          <p:nvPr/>
        </p:nvPicPr>
        <p:blipFill>
          <a:blip r:embed="rId3"/>
          <a:stretch>
            <a:fillRect/>
          </a:stretch>
        </p:blipFill>
        <p:spPr>
          <a:xfrm>
            <a:off x="5014376" y="1228674"/>
            <a:ext cx="3416399" cy="3416399"/>
          </a:xfrm>
          <a:prstGeom prst="rect">
            <a:avLst/>
          </a:prstGeom>
        </p:spPr>
      </p:pic>
    </p:spTree>
    <p:extLst>
      <p:ext uri="{BB962C8B-B14F-4D97-AF65-F5344CB8AC3E}">
        <p14:creationId xmlns:p14="http://schemas.microsoft.com/office/powerpoint/2010/main" val="31073125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761D3EA-CEA6-4070-9EB7-2FDCC2CA130E}"/>
              </a:ext>
            </a:extLst>
          </p:cNvPr>
          <p:cNvSpPr>
            <a:spLocks noGrp="1"/>
          </p:cNvSpPr>
          <p:nvPr>
            <p:ph type="title" idx="15"/>
          </p:nvPr>
        </p:nvSpPr>
        <p:spPr/>
        <p:txBody>
          <a:bodyPr/>
          <a:lstStyle/>
          <a:p>
            <a:r>
              <a:rPr lang="en-US" dirty="0"/>
              <a:t>Limitations</a:t>
            </a:r>
            <a:endParaRPr lang="es-ES" dirty="0"/>
          </a:p>
        </p:txBody>
      </p:sp>
      <p:grpSp>
        <p:nvGrpSpPr>
          <p:cNvPr id="4" name="Group 3">
            <a:extLst>
              <a:ext uri="{FF2B5EF4-FFF2-40B4-BE49-F238E27FC236}">
                <a16:creationId xmlns:a16="http://schemas.microsoft.com/office/drawing/2014/main" id="{3D361F13-890B-4107-8102-FD7FA8E4C771}"/>
              </a:ext>
            </a:extLst>
          </p:cNvPr>
          <p:cNvGrpSpPr/>
          <p:nvPr/>
        </p:nvGrpSpPr>
        <p:grpSpPr>
          <a:xfrm>
            <a:off x="713225" y="3349785"/>
            <a:ext cx="2339297" cy="959211"/>
            <a:chOff x="713225" y="3349785"/>
            <a:chExt cx="2339297" cy="959211"/>
          </a:xfrm>
        </p:grpSpPr>
        <p:sp>
          <p:nvSpPr>
            <p:cNvPr id="33" name="Title 25">
              <a:extLst>
                <a:ext uri="{FF2B5EF4-FFF2-40B4-BE49-F238E27FC236}">
                  <a16:creationId xmlns:a16="http://schemas.microsoft.com/office/drawing/2014/main" id="{A1E86F03-8002-48B5-B170-6A369CE24A75}"/>
                </a:ext>
              </a:extLst>
            </p:cNvPr>
            <p:cNvSpPr txBox="1">
              <a:spLocks/>
            </p:cNvSpPr>
            <p:nvPr/>
          </p:nvSpPr>
          <p:spPr>
            <a:xfrm>
              <a:off x="713225" y="3349785"/>
              <a:ext cx="2339297"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Orbitron"/>
                <a:buNone/>
                <a:defRPr sz="2400" b="0" i="0" u="none" strike="noStrike" cap="none" baseline="0">
                  <a:solidFill>
                    <a:schemeClr val="dk1"/>
                  </a:solidFill>
                  <a:latin typeface="Rubik ExtraBold" pitchFamily="2" charset="-79"/>
                  <a:ea typeface="Orbitron"/>
                  <a:cs typeface="Rubik ExtraBold" pitchFamily="2" charset="-79"/>
                  <a:sym typeface="Orbitron"/>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dirty="0"/>
                <a:t>Synthetic</a:t>
              </a:r>
              <a:endParaRPr lang="es-ES" dirty="0"/>
            </a:p>
          </p:txBody>
        </p:sp>
        <p:sp>
          <p:nvSpPr>
            <p:cNvPr id="34" name="Subtitle 14">
              <a:extLst>
                <a:ext uri="{FF2B5EF4-FFF2-40B4-BE49-F238E27FC236}">
                  <a16:creationId xmlns:a16="http://schemas.microsoft.com/office/drawing/2014/main" id="{9F86A8C3-67E9-4810-B82F-51AB33DBDD30}"/>
                </a:ext>
              </a:extLst>
            </p:cNvPr>
            <p:cNvSpPr txBox="1">
              <a:spLocks/>
            </p:cNvSpPr>
            <p:nvPr/>
          </p:nvSpPr>
          <p:spPr>
            <a:xfrm>
              <a:off x="713225" y="3696396"/>
              <a:ext cx="2339297"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Lato"/>
                <a:buNone/>
                <a:defRPr sz="16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dirty="0"/>
                <a:t>Audio used to test the receiver</a:t>
              </a:r>
              <a:endParaRPr lang="es-ES" dirty="0"/>
            </a:p>
          </p:txBody>
        </p:sp>
      </p:grpSp>
      <p:grpSp>
        <p:nvGrpSpPr>
          <p:cNvPr id="6" name="Group 5">
            <a:extLst>
              <a:ext uri="{FF2B5EF4-FFF2-40B4-BE49-F238E27FC236}">
                <a16:creationId xmlns:a16="http://schemas.microsoft.com/office/drawing/2014/main" id="{1EDDD50A-89D5-472F-A874-A9F7A330A8FD}"/>
              </a:ext>
            </a:extLst>
          </p:cNvPr>
          <p:cNvGrpSpPr/>
          <p:nvPr/>
        </p:nvGrpSpPr>
        <p:grpSpPr>
          <a:xfrm>
            <a:off x="4572000" y="3349785"/>
            <a:ext cx="2339297" cy="959211"/>
            <a:chOff x="4572000" y="3349785"/>
            <a:chExt cx="2339297" cy="959211"/>
          </a:xfrm>
        </p:grpSpPr>
        <p:sp>
          <p:nvSpPr>
            <p:cNvPr id="36" name="Title 24">
              <a:extLst>
                <a:ext uri="{FF2B5EF4-FFF2-40B4-BE49-F238E27FC236}">
                  <a16:creationId xmlns:a16="http://schemas.microsoft.com/office/drawing/2014/main" id="{2B225B92-0CB1-4A44-B63D-CBAA8D63D456}"/>
                </a:ext>
              </a:extLst>
            </p:cNvPr>
            <p:cNvSpPr txBox="1">
              <a:spLocks/>
            </p:cNvSpPr>
            <p:nvPr/>
          </p:nvSpPr>
          <p:spPr>
            <a:xfrm>
              <a:off x="4572000" y="3349785"/>
              <a:ext cx="2339297"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Orbitron"/>
                <a:buNone/>
                <a:defRPr sz="2400" b="0" i="0" u="none" strike="noStrike" cap="none" baseline="0">
                  <a:solidFill>
                    <a:schemeClr val="dk1"/>
                  </a:solidFill>
                  <a:latin typeface="Rubik ExtraBold" pitchFamily="2" charset="-79"/>
                  <a:ea typeface="Orbitron"/>
                  <a:cs typeface="Rubik ExtraBold" pitchFamily="2" charset="-79"/>
                  <a:sym typeface="Orbitron"/>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dirty="0"/>
                <a:t>Inconsistent</a:t>
              </a:r>
              <a:endParaRPr lang="es-ES" dirty="0"/>
            </a:p>
          </p:txBody>
        </p:sp>
        <p:sp>
          <p:nvSpPr>
            <p:cNvPr id="37" name="Subtitle 16">
              <a:extLst>
                <a:ext uri="{FF2B5EF4-FFF2-40B4-BE49-F238E27FC236}">
                  <a16:creationId xmlns:a16="http://schemas.microsoft.com/office/drawing/2014/main" id="{5E192BA4-DD34-4BD1-8B2E-D65CFBEB571F}"/>
                </a:ext>
              </a:extLst>
            </p:cNvPr>
            <p:cNvSpPr txBox="1">
              <a:spLocks/>
            </p:cNvSpPr>
            <p:nvPr/>
          </p:nvSpPr>
          <p:spPr>
            <a:xfrm>
              <a:off x="4572000" y="3696396"/>
              <a:ext cx="2339297" cy="61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Lato"/>
                <a:buNone/>
                <a:defRPr sz="16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dirty="0"/>
                <a:t>Receiver parameters yielded success</a:t>
              </a:r>
              <a:endParaRPr lang="es-ES" dirty="0"/>
            </a:p>
          </p:txBody>
        </p:sp>
      </p:grpSp>
      <p:grpSp>
        <p:nvGrpSpPr>
          <p:cNvPr id="2" name="Group 1">
            <a:extLst>
              <a:ext uri="{FF2B5EF4-FFF2-40B4-BE49-F238E27FC236}">
                <a16:creationId xmlns:a16="http://schemas.microsoft.com/office/drawing/2014/main" id="{B3E3D87A-E4E4-4AC7-BCF1-FE7BCEC41677}"/>
              </a:ext>
            </a:extLst>
          </p:cNvPr>
          <p:cNvGrpSpPr/>
          <p:nvPr/>
        </p:nvGrpSpPr>
        <p:grpSpPr>
          <a:xfrm>
            <a:off x="713225" y="1553802"/>
            <a:ext cx="2339297" cy="960045"/>
            <a:chOff x="713225" y="1553802"/>
            <a:chExt cx="2339297" cy="960045"/>
          </a:xfrm>
        </p:grpSpPr>
        <p:sp>
          <p:nvSpPr>
            <p:cNvPr id="39" name="Title 27">
              <a:extLst>
                <a:ext uri="{FF2B5EF4-FFF2-40B4-BE49-F238E27FC236}">
                  <a16:creationId xmlns:a16="http://schemas.microsoft.com/office/drawing/2014/main" id="{5E4464CD-26F0-4511-A0BA-B92489B3830F}"/>
                </a:ext>
              </a:extLst>
            </p:cNvPr>
            <p:cNvSpPr txBox="1">
              <a:spLocks/>
            </p:cNvSpPr>
            <p:nvPr/>
          </p:nvSpPr>
          <p:spPr>
            <a:xfrm>
              <a:off x="713225" y="1553802"/>
              <a:ext cx="2339297"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Orbitron"/>
                <a:buNone/>
                <a:defRPr sz="2400" b="0" i="0" u="none" strike="noStrike" cap="none" baseline="0">
                  <a:solidFill>
                    <a:schemeClr val="dk1"/>
                  </a:solidFill>
                  <a:latin typeface="Rubik ExtraBold" pitchFamily="2" charset="-79"/>
                  <a:ea typeface="Orbitron"/>
                  <a:cs typeface="Rubik ExtraBold" pitchFamily="2" charset="-79"/>
                  <a:sym typeface="Orbitron"/>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dirty="0"/>
                <a:t>Construction</a:t>
              </a:r>
              <a:endParaRPr lang="es-ES" dirty="0"/>
            </a:p>
          </p:txBody>
        </p:sp>
        <p:sp>
          <p:nvSpPr>
            <p:cNvPr id="40" name="Subtitle 21">
              <a:extLst>
                <a:ext uri="{FF2B5EF4-FFF2-40B4-BE49-F238E27FC236}">
                  <a16:creationId xmlns:a16="http://schemas.microsoft.com/office/drawing/2014/main" id="{08D0D0B2-FADD-4F9D-BB31-B97C7B33A02D}"/>
                </a:ext>
              </a:extLst>
            </p:cNvPr>
            <p:cNvSpPr txBox="1">
              <a:spLocks/>
            </p:cNvSpPr>
            <p:nvPr/>
          </p:nvSpPr>
          <p:spPr>
            <a:xfrm>
              <a:off x="713225" y="1900347"/>
              <a:ext cx="2339297" cy="6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Lato"/>
                <a:buNone/>
                <a:defRPr sz="16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dirty="0"/>
                <a:t>Of a fully functional transmitter never occurred</a:t>
              </a:r>
              <a:endParaRPr lang="es-ES" dirty="0"/>
            </a:p>
          </p:txBody>
        </p:sp>
      </p:grpSp>
      <p:grpSp>
        <p:nvGrpSpPr>
          <p:cNvPr id="5" name="Group 4">
            <a:extLst>
              <a:ext uri="{FF2B5EF4-FFF2-40B4-BE49-F238E27FC236}">
                <a16:creationId xmlns:a16="http://schemas.microsoft.com/office/drawing/2014/main" id="{C40AF346-E3FA-4FDF-BEF1-C571F6E43812}"/>
              </a:ext>
            </a:extLst>
          </p:cNvPr>
          <p:cNvGrpSpPr/>
          <p:nvPr/>
        </p:nvGrpSpPr>
        <p:grpSpPr>
          <a:xfrm>
            <a:off x="4572000" y="1553802"/>
            <a:ext cx="2339297" cy="960045"/>
            <a:chOff x="4572000" y="1553802"/>
            <a:chExt cx="2339297" cy="960045"/>
          </a:xfrm>
        </p:grpSpPr>
        <p:sp>
          <p:nvSpPr>
            <p:cNvPr id="42" name="Title 29">
              <a:extLst>
                <a:ext uri="{FF2B5EF4-FFF2-40B4-BE49-F238E27FC236}">
                  <a16:creationId xmlns:a16="http://schemas.microsoft.com/office/drawing/2014/main" id="{E064C838-613B-49A3-B5BD-4BBA91222D97}"/>
                </a:ext>
              </a:extLst>
            </p:cNvPr>
            <p:cNvSpPr txBox="1">
              <a:spLocks/>
            </p:cNvSpPr>
            <p:nvPr/>
          </p:nvSpPr>
          <p:spPr>
            <a:xfrm>
              <a:off x="4572000" y="1553802"/>
              <a:ext cx="2339297"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Orbitron"/>
                <a:buNone/>
                <a:defRPr sz="2400" b="0" i="0" u="none" strike="noStrike" cap="none" baseline="0">
                  <a:solidFill>
                    <a:schemeClr val="dk1"/>
                  </a:solidFill>
                  <a:latin typeface="Rubik ExtraBold" pitchFamily="2" charset="-79"/>
                  <a:ea typeface="Orbitron"/>
                  <a:cs typeface="Rubik ExtraBold" pitchFamily="2" charset="-79"/>
                  <a:sym typeface="Orbitron"/>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dirty="0"/>
                <a:t>Deployment</a:t>
              </a:r>
              <a:endParaRPr lang="es-ES" dirty="0"/>
            </a:p>
          </p:txBody>
        </p:sp>
        <p:sp>
          <p:nvSpPr>
            <p:cNvPr id="43" name="Subtitle 30">
              <a:extLst>
                <a:ext uri="{FF2B5EF4-FFF2-40B4-BE49-F238E27FC236}">
                  <a16:creationId xmlns:a16="http://schemas.microsoft.com/office/drawing/2014/main" id="{BF256263-0DEB-4113-A5F3-D8DD46671AF3}"/>
                </a:ext>
              </a:extLst>
            </p:cNvPr>
            <p:cNvSpPr txBox="1">
              <a:spLocks/>
            </p:cNvSpPr>
            <p:nvPr/>
          </p:nvSpPr>
          <p:spPr>
            <a:xfrm>
              <a:off x="4572000" y="1900347"/>
              <a:ext cx="2339297" cy="6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Lato"/>
                <a:buNone/>
                <a:defRPr sz="16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dirty="0"/>
                <a:t>Of a fully functional transmitter never occurred</a:t>
              </a:r>
              <a:endParaRPr lang="es-ES" dirty="0"/>
            </a:p>
          </p:txBody>
        </p:sp>
      </p:grpSp>
    </p:spTree>
    <p:extLst>
      <p:ext uri="{BB962C8B-B14F-4D97-AF65-F5344CB8AC3E}">
        <p14:creationId xmlns:p14="http://schemas.microsoft.com/office/powerpoint/2010/main" val="161801494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9" presetClass="emph" presetSubtype="0" nodeType="withEffect">
                                  <p:stCondLst>
                                    <p:cond delay="0"/>
                                  </p:stCondLst>
                                  <p:childTnLst>
                                    <p:set>
                                      <p:cBhvr>
                                        <p:cTn id="14" dur="indefinite"/>
                                        <p:tgtEl>
                                          <p:spTgt spid="2"/>
                                        </p:tgtEl>
                                        <p:attrNameLst>
                                          <p:attrName>style.opacity</p:attrName>
                                        </p:attrNameLst>
                                      </p:cBhvr>
                                      <p:to>
                                        <p:strVal val="0.5"/>
                                      </p:to>
                                    </p:set>
                                    <p:animEffect filter="image" prLst="opacity: 0.5">
                                      <p:cBhvr rctx="IE">
                                        <p:cTn id="15" dur="indefinite"/>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9" presetClass="emph" presetSubtype="0" nodeType="withEffect">
                                  <p:stCondLst>
                                    <p:cond delay="0"/>
                                  </p:stCondLst>
                                  <p:childTnLst>
                                    <p:set>
                                      <p:cBhvr>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9" presetClass="emph" presetSubtype="0" nodeType="withEffect">
                                  <p:stCondLst>
                                    <p:cond delay="0"/>
                                  </p:stCondLst>
                                  <p:childTnLst>
                                    <p:set>
                                      <p:cBhvr>
                                        <p:cTn id="30" dur="indefinite"/>
                                        <p:tgtEl>
                                          <p:spTgt spid="4"/>
                                        </p:tgtEl>
                                        <p:attrNameLst>
                                          <p:attrName>style.opacity</p:attrName>
                                        </p:attrNameLst>
                                      </p:cBhvr>
                                      <p:to>
                                        <p:strVal val="0.5"/>
                                      </p:to>
                                    </p:set>
                                    <p:animEffect filter="image" prLst="opacity: 0.5">
                                      <p:cBhvr rctx="IE">
                                        <p:cTn id="31"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1CBD9-E5DF-457E-AD81-E2A97EB6B4FA}"/>
              </a:ext>
            </a:extLst>
          </p:cNvPr>
          <p:cNvSpPr>
            <a:spLocks noGrp="1"/>
          </p:cNvSpPr>
          <p:nvPr>
            <p:ph type="title"/>
          </p:nvPr>
        </p:nvSpPr>
        <p:spPr>
          <a:xfrm>
            <a:off x="2750127" y="1951100"/>
            <a:ext cx="5628273" cy="1583100"/>
          </a:xfrm>
        </p:spPr>
        <p:txBody>
          <a:bodyPr/>
          <a:lstStyle/>
          <a:p>
            <a:r>
              <a:rPr lang="en-US" dirty="0"/>
              <a:t>OUTLOOK</a:t>
            </a:r>
            <a:endParaRPr lang="es-ES" dirty="0"/>
          </a:p>
        </p:txBody>
      </p:sp>
      <p:sp>
        <p:nvSpPr>
          <p:cNvPr id="5" name="Title 4">
            <a:extLst>
              <a:ext uri="{FF2B5EF4-FFF2-40B4-BE49-F238E27FC236}">
                <a16:creationId xmlns:a16="http://schemas.microsoft.com/office/drawing/2014/main" id="{6A705DAD-AFE6-42CD-BDE4-23B483A39312}"/>
              </a:ext>
            </a:extLst>
          </p:cNvPr>
          <p:cNvSpPr>
            <a:spLocks noGrp="1"/>
          </p:cNvSpPr>
          <p:nvPr>
            <p:ph type="title" idx="2"/>
          </p:nvPr>
        </p:nvSpPr>
        <p:spPr/>
        <p:txBody>
          <a:bodyPr/>
          <a:lstStyle/>
          <a:p>
            <a:r>
              <a:rPr lang="en-US" dirty="0"/>
              <a:t>04</a:t>
            </a:r>
            <a:endParaRPr lang="es-ES" dirty="0"/>
          </a:p>
        </p:txBody>
      </p:sp>
      <p:sp>
        <p:nvSpPr>
          <p:cNvPr id="4" name="Subtitle 3">
            <a:extLst>
              <a:ext uri="{FF2B5EF4-FFF2-40B4-BE49-F238E27FC236}">
                <a16:creationId xmlns:a16="http://schemas.microsoft.com/office/drawing/2014/main" id="{044C2A6A-C817-4831-9DB1-CA9C13E8950A}"/>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162508592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43D221-6AC8-492D-8D6B-E26A07AED2B8}"/>
              </a:ext>
            </a:extLst>
          </p:cNvPr>
          <p:cNvSpPr>
            <a:spLocks noGrp="1"/>
          </p:cNvSpPr>
          <p:nvPr>
            <p:ph type="title"/>
          </p:nvPr>
        </p:nvSpPr>
        <p:spPr/>
        <p:txBody>
          <a:bodyPr/>
          <a:lstStyle/>
          <a:p>
            <a:pPr algn="l"/>
            <a:r>
              <a:rPr lang="en-US" dirty="0"/>
              <a:t>Construct</a:t>
            </a:r>
            <a:endParaRPr lang="es-ES" dirty="0"/>
          </a:p>
        </p:txBody>
      </p:sp>
      <p:sp>
        <p:nvSpPr>
          <p:cNvPr id="5" name="Subtitle 4">
            <a:extLst>
              <a:ext uri="{FF2B5EF4-FFF2-40B4-BE49-F238E27FC236}">
                <a16:creationId xmlns:a16="http://schemas.microsoft.com/office/drawing/2014/main" id="{AB102D4E-30C2-4DE1-B2AF-F58D70D0CCB7}"/>
              </a:ext>
            </a:extLst>
          </p:cNvPr>
          <p:cNvSpPr>
            <a:spLocks noGrp="1"/>
          </p:cNvSpPr>
          <p:nvPr>
            <p:ph type="subTitle" idx="1"/>
          </p:nvPr>
        </p:nvSpPr>
        <p:spPr/>
        <p:txBody>
          <a:bodyPr/>
          <a:lstStyle/>
          <a:p>
            <a:pPr marL="0" indent="0" algn="l"/>
            <a:r>
              <a:rPr lang="en-US" dirty="0"/>
              <a:t>A physical transmitter</a:t>
            </a:r>
            <a:endParaRPr lang="es-ES" dirty="0"/>
          </a:p>
        </p:txBody>
      </p:sp>
      <p:sp>
        <p:nvSpPr>
          <p:cNvPr id="6" name="Title 5">
            <a:extLst>
              <a:ext uri="{FF2B5EF4-FFF2-40B4-BE49-F238E27FC236}">
                <a16:creationId xmlns:a16="http://schemas.microsoft.com/office/drawing/2014/main" id="{C5D6B4A5-B91E-4451-AD6C-C8E8DB776680}"/>
              </a:ext>
            </a:extLst>
          </p:cNvPr>
          <p:cNvSpPr>
            <a:spLocks noGrp="1"/>
          </p:cNvSpPr>
          <p:nvPr>
            <p:ph type="title" idx="2"/>
          </p:nvPr>
        </p:nvSpPr>
        <p:spPr/>
        <p:txBody>
          <a:bodyPr/>
          <a:lstStyle/>
          <a:p>
            <a:pPr algn="l"/>
            <a:r>
              <a:rPr lang="en-US" dirty="0"/>
              <a:t>Tune</a:t>
            </a:r>
            <a:endParaRPr lang="es-ES" dirty="0"/>
          </a:p>
        </p:txBody>
      </p:sp>
      <p:sp>
        <p:nvSpPr>
          <p:cNvPr id="7" name="Subtitle 6">
            <a:extLst>
              <a:ext uri="{FF2B5EF4-FFF2-40B4-BE49-F238E27FC236}">
                <a16:creationId xmlns:a16="http://schemas.microsoft.com/office/drawing/2014/main" id="{CFEE9CAD-AABD-498B-B593-28060DB78479}"/>
              </a:ext>
            </a:extLst>
          </p:cNvPr>
          <p:cNvSpPr>
            <a:spLocks noGrp="1"/>
          </p:cNvSpPr>
          <p:nvPr>
            <p:ph type="subTitle" idx="3"/>
          </p:nvPr>
        </p:nvSpPr>
        <p:spPr/>
        <p:txBody>
          <a:bodyPr/>
          <a:lstStyle/>
          <a:p>
            <a:pPr marL="0" indent="0" algn="l"/>
            <a:r>
              <a:rPr lang="en-US" dirty="0"/>
              <a:t>The receiver to the transmitter</a:t>
            </a:r>
            <a:endParaRPr lang="es-ES" dirty="0"/>
          </a:p>
        </p:txBody>
      </p:sp>
      <p:sp>
        <p:nvSpPr>
          <p:cNvPr id="8" name="Title 7">
            <a:extLst>
              <a:ext uri="{FF2B5EF4-FFF2-40B4-BE49-F238E27FC236}">
                <a16:creationId xmlns:a16="http://schemas.microsoft.com/office/drawing/2014/main" id="{E9BF64C0-CE53-4178-B372-FD22DA378BEB}"/>
              </a:ext>
            </a:extLst>
          </p:cNvPr>
          <p:cNvSpPr>
            <a:spLocks noGrp="1"/>
          </p:cNvSpPr>
          <p:nvPr>
            <p:ph type="title" idx="4"/>
          </p:nvPr>
        </p:nvSpPr>
        <p:spPr>
          <a:xfrm>
            <a:off x="1101175" y="3278175"/>
            <a:ext cx="1986000" cy="527700"/>
          </a:xfrm>
        </p:spPr>
        <p:txBody>
          <a:bodyPr/>
          <a:lstStyle/>
          <a:p>
            <a:pPr algn="l"/>
            <a:r>
              <a:rPr lang="en-US" dirty="0"/>
              <a:t>Refined</a:t>
            </a:r>
            <a:endParaRPr lang="es-ES" dirty="0"/>
          </a:p>
        </p:txBody>
      </p:sp>
      <p:sp>
        <p:nvSpPr>
          <p:cNvPr id="9" name="Subtitle 8">
            <a:extLst>
              <a:ext uri="{FF2B5EF4-FFF2-40B4-BE49-F238E27FC236}">
                <a16:creationId xmlns:a16="http://schemas.microsoft.com/office/drawing/2014/main" id="{D849F903-D4EC-40C1-AF10-E3B3D406A42A}"/>
              </a:ext>
            </a:extLst>
          </p:cNvPr>
          <p:cNvSpPr>
            <a:spLocks noGrp="1"/>
          </p:cNvSpPr>
          <p:nvPr>
            <p:ph type="subTitle" idx="5"/>
          </p:nvPr>
        </p:nvSpPr>
        <p:spPr>
          <a:xfrm>
            <a:off x="1101175" y="3817075"/>
            <a:ext cx="1986000" cy="484800"/>
          </a:xfrm>
        </p:spPr>
        <p:txBody>
          <a:bodyPr/>
          <a:lstStyle/>
          <a:p>
            <a:pPr marL="0" indent="0" algn="l"/>
            <a:r>
              <a:rPr lang="en-US" dirty="0"/>
              <a:t>Receiver parameters</a:t>
            </a:r>
            <a:endParaRPr lang="es-ES" dirty="0"/>
          </a:p>
        </p:txBody>
      </p:sp>
      <p:sp>
        <p:nvSpPr>
          <p:cNvPr id="10" name="Title 9">
            <a:extLst>
              <a:ext uri="{FF2B5EF4-FFF2-40B4-BE49-F238E27FC236}">
                <a16:creationId xmlns:a16="http://schemas.microsoft.com/office/drawing/2014/main" id="{4068C40E-CD84-4C3D-B25F-0EFE3844F774}"/>
              </a:ext>
            </a:extLst>
          </p:cNvPr>
          <p:cNvSpPr>
            <a:spLocks noGrp="1"/>
          </p:cNvSpPr>
          <p:nvPr>
            <p:ph type="title" idx="6"/>
          </p:nvPr>
        </p:nvSpPr>
        <p:spPr>
          <a:xfrm>
            <a:off x="3578948" y="3278175"/>
            <a:ext cx="1986000" cy="527700"/>
          </a:xfrm>
        </p:spPr>
        <p:txBody>
          <a:bodyPr/>
          <a:lstStyle/>
          <a:p>
            <a:pPr algn="l"/>
            <a:r>
              <a:rPr lang="en-US" dirty="0"/>
              <a:t>Live</a:t>
            </a:r>
            <a:endParaRPr lang="es-ES" dirty="0"/>
          </a:p>
        </p:txBody>
      </p:sp>
      <p:sp>
        <p:nvSpPr>
          <p:cNvPr id="11" name="Subtitle 10">
            <a:extLst>
              <a:ext uri="{FF2B5EF4-FFF2-40B4-BE49-F238E27FC236}">
                <a16:creationId xmlns:a16="http://schemas.microsoft.com/office/drawing/2014/main" id="{FDC00CDE-27CD-4FE1-8C9D-789153B3CA6B}"/>
              </a:ext>
            </a:extLst>
          </p:cNvPr>
          <p:cNvSpPr>
            <a:spLocks noGrp="1"/>
          </p:cNvSpPr>
          <p:nvPr>
            <p:ph type="subTitle" idx="7"/>
          </p:nvPr>
        </p:nvSpPr>
        <p:spPr>
          <a:xfrm>
            <a:off x="3578948" y="3817075"/>
            <a:ext cx="1986000" cy="484800"/>
          </a:xfrm>
        </p:spPr>
        <p:txBody>
          <a:bodyPr/>
          <a:lstStyle/>
          <a:p>
            <a:pPr marL="0" indent="0" algn="l"/>
            <a:r>
              <a:rPr lang="en-US" dirty="0"/>
              <a:t>Turn decoding algorithm</a:t>
            </a:r>
            <a:endParaRPr lang="es-ES" dirty="0"/>
          </a:p>
        </p:txBody>
      </p:sp>
      <p:sp>
        <p:nvSpPr>
          <p:cNvPr id="12" name="Title 11">
            <a:extLst>
              <a:ext uri="{FF2B5EF4-FFF2-40B4-BE49-F238E27FC236}">
                <a16:creationId xmlns:a16="http://schemas.microsoft.com/office/drawing/2014/main" id="{633A97D3-B6BC-4330-8346-CCA3CAF1ED0F}"/>
              </a:ext>
            </a:extLst>
          </p:cNvPr>
          <p:cNvSpPr>
            <a:spLocks noGrp="1"/>
          </p:cNvSpPr>
          <p:nvPr>
            <p:ph type="title" idx="8"/>
          </p:nvPr>
        </p:nvSpPr>
        <p:spPr/>
        <p:txBody>
          <a:bodyPr/>
          <a:lstStyle/>
          <a:p>
            <a:pPr algn="l"/>
            <a:r>
              <a:rPr lang="en-US" dirty="0"/>
              <a:t>Supersonic</a:t>
            </a:r>
            <a:endParaRPr lang="es-ES" dirty="0"/>
          </a:p>
        </p:txBody>
      </p:sp>
      <p:sp>
        <p:nvSpPr>
          <p:cNvPr id="13" name="Subtitle 12">
            <a:extLst>
              <a:ext uri="{FF2B5EF4-FFF2-40B4-BE49-F238E27FC236}">
                <a16:creationId xmlns:a16="http://schemas.microsoft.com/office/drawing/2014/main" id="{D4F8A431-38A0-4DFA-BDCC-E35D92DF02B4}"/>
              </a:ext>
            </a:extLst>
          </p:cNvPr>
          <p:cNvSpPr>
            <a:spLocks noGrp="1"/>
          </p:cNvSpPr>
          <p:nvPr>
            <p:ph type="subTitle" idx="9"/>
          </p:nvPr>
        </p:nvSpPr>
        <p:spPr/>
        <p:txBody>
          <a:bodyPr/>
          <a:lstStyle/>
          <a:p>
            <a:pPr marL="0" indent="0" algn="l"/>
            <a:r>
              <a:rPr lang="en-US" dirty="0"/>
              <a:t>Frequencies</a:t>
            </a:r>
          </a:p>
          <a:p>
            <a:pPr marL="0" indent="0" algn="l"/>
            <a:endParaRPr lang="es-ES" dirty="0"/>
          </a:p>
        </p:txBody>
      </p:sp>
      <p:sp>
        <p:nvSpPr>
          <p:cNvPr id="14" name="Title 13">
            <a:extLst>
              <a:ext uri="{FF2B5EF4-FFF2-40B4-BE49-F238E27FC236}">
                <a16:creationId xmlns:a16="http://schemas.microsoft.com/office/drawing/2014/main" id="{223CD611-30EF-4C63-9B77-318351E2B845}"/>
              </a:ext>
            </a:extLst>
          </p:cNvPr>
          <p:cNvSpPr>
            <a:spLocks noGrp="1"/>
          </p:cNvSpPr>
          <p:nvPr>
            <p:ph type="title" idx="13"/>
          </p:nvPr>
        </p:nvSpPr>
        <p:spPr>
          <a:xfrm>
            <a:off x="6056727" y="3278175"/>
            <a:ext cx="1986000" cy="527700"/>
          </a:xfrm>
        </p:spPr>
        <p:txBody>
          <a:bodyPr/>
          <a:lstStyle/>
          <a:p>
            <a:pPr algn="l"/>
            <a:r>
              <a:rPr lang="en-US" dirty="0"/>
              <a:t>Detect</a:t>
            </a:r>
            <a:endParaRPr lang="es-ES" dirty="0"/>
          </a:p>
        </p:txBody>
      </p:sp>
      <p:sp>
        <p:nvSpPr>
          <p:cNvPr id="15" name="Subtitle 14">
            <a:extLst>
              <a:ext uri="{FF2B5EF4-FFF2-40B4-BE49-F238E27FC236}">
                <a16:creationId xmlns:a16="http://schemas.microsoft.com/office/drawing/2014/main" id="{3B534130-57F4-4D23-8AD9-216A5E0254BF}"/>
              </a:ext>
            </a:extLst>
          </p:cNvPr>
          <p:cNvSpPr>
            <a:spLocks noGrp="1"/>
          </p:cNvSpPr>
          <p:nvPr>
            <p:ph type="subTitle" idx="14"/>
          </p:nvPr>
        </p:nvSpPr>
        <p:spPr>
          <a:xfrm>
            <a:off x="6056727" y="3817075"/>
            <a:ext cx="1986000" cy="484800"/>
          </a:xfrm>
        </p:spPr>
        <p:txBody>
          <a:bodyPr/>
          <a:lstStyle/>
          <a:p>
            <a:pPr marL="0" indent="0" algn="l"/>
            <a:r>
              <a:rPr lang="en-US" dirty="0"/>
              <a:t>Cube Rotations</a:t>
            </a:r>
          </a:p>
          <a:p>
            <a:pPr marL="0" indent="0" algn="l"/>
            <a:endParaRPr lang="es-ES" dirty="0"/>
          </a:p>
        </p:txBody>
      </p:sp>
      <p:sp>
        <p:nvSpPr>
          <p:cNvPr id="16" name="Title 15">
            <a:extLst>
              <a:ext uri="{FF2B5EF4-FFF2-40B4-BE49-F238E27FC236}">
                <a16:creationId xmlns:a16="http://schemas.microsoft.com/office/drawing/2014/main" id="{FFCDCE10-5B37-454E-8FCD-712BCBC8AAAD}"/>
              </a:ext>
            </a:extLst>
          </p:cNvPr>
          <p:cNvSpPr>
            <a:spLocks noGrp="1"/>
          </p:cNvSpPr>
          <p:nvPr>
            <p:ph type="title" idx="15"/>
          </p:nvPr>
        </p:nvSpPr>
        <p:spPr/>
        <p:txBody>
          <a:bodyPr/>
          <a:lstStyle/>
          <a:p>
            <a:r>
              <a:rPr lang="en-US" dirty="0"/>
              <a:t>FUTURE RESEARCH</a:t>
            </a:r>
            <a:endParaRPr lang="es-ES" dirty="0"/>
          </a:p>
        </p:txBody>
      </p:sp>
    </p:spTree>
    <p:extLst>
      <p:ext uri="{BB962C8B-B14F-4D97-AF65-F5344CB8AC3E}">
        <p14:creationId xmlns:p14="http://schemas.microsoft.com/office/powerpoint/2010/main" val="12329727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9" presetClass="emph" presetSubtype="0" grpId="1" nodeType="withEffect">
                                  <p:stCondLst>
                                    <p:cond delay="0"/>
                                  </p:stCondLst>
                                  <p:childTnLst>
                                    <p:set>
                                      <p:cBhvr>
                                        <p:cTn id="20" dur="indefinite"/>
                                        <p:tgtEl>
                                          <p:spTgt spid="4"/>
                                        </p:tgtEl>
                                        <p:attrNameLst>
                                          <p:attrName>style.opacity</p:attrName>
                                        </p:attrNameLst>
                                      </p:cBhvr>
                                      <p:to>
                                        <p:strVal val="0.5"/>
                                      </p:to>
                                    </p:set>
                                    <p:animEffect filter="image" prLst="opacity: 0.5">
                                      <p:cBhvr rctx="IE">
                                        <p:cTn id="21" dur="indefinite"/>
                                        <p:tgtEl>
                                          <p:spTgt spid="4"/>
                                        </p:tgtEl>
                                      </p:cBhvr>
                                    </p:animEffect>
                                  </p:childTnLst>
                                </p:cTn>
                              </p:par>
                              <p:par>
                                <p:cTn id="22" presetID="9" presetClass="emph" presetSubtype="0" grpId="1" nodeType="withEffect">
                                  <p:stCondLst>
                                    <p:cond delay="0"/>
                                  </p:stCondLst>
                                  <p:childTnLst>
                                    <p:set>
                                      <p:cBhvr>
                                        <p:cTn id="23" dur="indefinite"/>
                                        <p:tgtEl>
                                          <p:spTgt spid="5">
                                            <p:txEl>
                                              <p:pRg st="0" end="0"/>
                                            </p:txEl>
                                          </p:spTgt>
                                        </p:tgtEl>
                                        <p:attrNameLst>
                                          <p:attrName>style.opacity</p:attrName>
                                        </p:attrNameLst>
                                      </p:cBhvr>
                                      <p:to>
                                        <p:strVal val="0.5"/>
                                      </p:to>
                                    </p:set>
                                    <p:animEffect filter="image" prLst="opacity: 0.5">
                                      <p:cBhvr rctx="IE">
                                        <p:cTn id="24" dur="indefinite"/>
                                        <p:tgtEl>
                                          <p:spTgt spid="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par>
                                <p:cTn id="33" presetID="9" presetClass="emph" presetSubtype="0" grpId="1" nodeType="withEffect">
                                  <p:stCondLst>
                                    <p:cond delay="0"/>
                                  </p:stCondLst>
                                  <p:childTnLst>
                                    <p:set>
                                      <p:cBhvr>
                                        <p:cTn id="34" dur="indefinite"/>
                                        <p:tgtEl>
                                          <p:spTgt spid="6"/>
                                        </p:tgtEl>
                                        <p:attrNameLst>
                                          <p:attrName>style.opacity</p:attrName>
                                        </p:attrNameLst>
                                      </p:cBhvr>
                                      <p:to>
                                        <p:strVal val="0.5"/>
                                      </p:to>
                                    </p:set>
                                    <p:animEffect filter="image" prLst="opacity: 0.5">
                                      <p:cBhvr rctx="IE">
                                        <p:cTn id="35" dur="indefinite"/>
                                        <p:tgtEl>
                                          <p:spTgt spid="6"/>
                                        </p:tgtEl>
                                      </p:cBhvr>
                                    </p:animEffect>
                                  </p:childTnLst>
                                </p:cTn>
                              </p:par>
                              <p:par>
                                <p:cTn id="36" presetID="9" presetClass="emph" presetSubtype="0" grpId="1" nodeType="withEffect">
                                  <p:stCondLst>
                                    <p:cond delay="0"/>
                                  </p:stCondLst>
                                  <p:childTnLst>
                                    <p:set>
                                      <p:cBhvr>
                                        <p:cTn id="37" dur="indefinite"/>
                                        <p:tgtEl>
                                          <p:spTgt spid="7">
                                            <p:txEl>
                                              <p:pRg st="0" end="0"/>
                                            </p:txEl>
                                          </p:spTgt>
                                        </p:tgtEl>
                                        <p:attrNameLst>
                                          <p:attrName>style.opacity</p:attrName>
                                        </p:attrNameLst>
                                      </p:cBhvr>
                                      <p:to>
                                        <p:strVal val="0.5"/>
                                      </p:to>
                                    </p:set>
                                    <p:animEffect filter="image" prLst="opacity: 0.5">
                                      <p:cBhvr rctx="IE">
                                        <p:cTn id="38" dur="indefinite"/>
                                        <p:tgtEl>
                                          <p:spTgt spid="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xEl>
                                              <p:pRg st="0" end="0"/>
                                            </p:txEl>
                                          </p:spTgt>
                                        </p:tgtEl>
                                        <p:attrNameLst>
                                          <p:attrName>style.visibility</p:attrName>
                                        </p:attrNameLst>
                                      </p:cBhvr>
                                      <p:to>
                                        <p:strVal val="visible"/>
                                      </p:to>
                                    </p:set>
                                    <p:animEffect transition="in" filter="fade">
                                      <p:cBhvr>
                                        <p:cTn id="46" dur="500"/>
                                        <p:tgtEl>
                                          <p:spTgt spid="9">
                                            <p:txEl>
                                              <p:pRg st="0" end="0"/>
                                            </p:txEl>
                                          </p:spTgt>
                                        </p:tgtEl>
                                      </p:cBhvr>
                                    </p:animEffect>
                                  </p:childTnLst>
                                </p:cTn>
                              </p:par>
                              <p:par>
                                <p:cTn id="47" presetID="9" presetClass="emph" presetSubtype="0" grpId="1" nodeType="withEffect">
                                  <p:stCondLst>
                                    <p:cond delay="0"/>
                                  </p:stCondLst>
                                  <p:childTnLst>
                                    <p:set>
                                      <p:cBhvr>
                                        <p:cTn id="48" dur="indefinite"/>
                                        <p:tgtEl>
                                          <p:spTgt spid="12"/>
                                        </p:tgtEl>
                                        <p:attrNameLst>
                                          <p:attrName>style.opacity</p:attrName>
                                        </p:attrNameLst>
                                      </p:cBhvr>
                                      <p:to>
                                        <p:strVal val="0.5"/>
                                      </p:to>
                                    </p:set>
                                    <p:animEffect filter="image" prLst="opacity: 0.5">
                                      <p:cBhvr rctx="IE">
                                        <p:cTn id="49" dur="indefinite"/>
                                        <p:tgtEl>
                                          <p:spTgt spid="12"/>
                                        </p:tgtEl>
                                      </p:cBhvr>
                                    </p:animEffect>
                                  </p:childTnLst>
                                </p:cTn>
                              </p:par>
                              <p:par>
                                <p:cTn id="50" presetID="9" presetClass="emph" presetSubtype="0" grpId="1" nodeType="withEffect">
                                  <p:stCondLst>
                                    <p:cond delay="0"/>
                                  </p:stCondLst>
                                  <p:childTnLst>
                                    <p:set>
                                      <p:cBhvr>
                                        <p:cTn id="51" dur="indefinite"/>
                                        <p:tgtEl>
                                          <p:spTgt spid="13">
                                            <p:txEl>
                                              <p:pRg st="0" end="0"/>
                                            </p:txEl>
                                          </p:spTgt>
                                        </p:tgtEl>
                                        <p:attrNameLst>
                                          <p:attrName>style.opacity</p:attrName>
                                        </p:attrNameLst>
                                      </p:cBhvr>
                                      <p:to>
                                        <p:strVal val="0.5"/>
                                      </p:to>
                                    </p:set>
                                    <p:animEffect filter="image" prLst="opacity: 0.5">
                                      <p:cBhvr rctx="IE">
                                        <p:cTn id="52" dur="indefinite"/>
                                        <p:tgtEl>
                                          <p:spTgt spid="13">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
                                            <p:txEl>
                                              <p:pRg st="0" end="0"/>
                                            </p:txEl>
                                          </p:spTgt>
                                        </p:tgtEl>
                                        <p:attrNameLst>
                                          <p:attrName>style.visibility</p:attrName>
                                        </p:attrNameLst>
                                      </p:cBhvr>
                                      <p:to>
                                        <p:strVal val="visible"/>
                                      </p:to>
                                    </p:set>
                                    <p:animEffect transition="in" filter="fade">
                                      <p:cBhvr>
                                        <p:cTn id="60" dur="500"/>
                                        <p:tgtEl>
                                          <p:spTgt spid="11">
                                            <p:txEl>
                                              <p:pRg st="0" end="0"/>
                                            </p:txEl>
                                          </p:spTgt>
                                        </p:tgtEl>
                                      </p:cBhvr>
                                    </p:animEffect>
                                  </p:childTnLst>
                                </p:cTn>
                              </p:par>
                              <p:par>
                                <p:cTn id="61" presetID="9" presetClass="emph" presetSubtype="0" grpId="1" nodeType="withEffect">
                                  <p:stCondLst>
                                    <p:cond delay="0"/>
                                  </p:stCondLst>
                                  <p:childTnLst>
                                    <p:set>
                                      <p:cBhvr>
                                        <p:cTn id="62" dur="indefinite"/>
                                        <p:tgtEl>
                                          <p:spTgt spid="8"/>
                                        </p:tgtEl>
                                        <p:attrNameLst>
                                          <p:attrName>style.opacity</p:attrName>
                                        </p:attrNameLst>
                                      </p:cBhvr>
                                      <p:to>
                                        <p:strVal val="0.5"/>
                                      </p:to>
                                    </p:set>
                                    <p:animEffect filter="image" prLst="opacity: 0.5">
                                      <p:cBhvr rctx="IE">
                                        <p:cTn id="63" dur="indefinite"/>
                                        <p:tgtEl>
                                          <p:spTgt spid="8"/>
                                        </p:tgtEl>
                                      </p:cBhvr>
                                    </p:animEffect>
                                  </p:childTnLst>
                                </p:cTn>
                              </p:par>
                              <p:par>
                                <p:cTn id="64" presetID="9" presetClass="emph" presetSubtype="0" grpId="1" nodeType="withEffect">
                                  <p:stCondLst>
                                    <p:cond delay="0"/>
                                  </p:stCondLst>
                                  <p:childTnLst>
                                    <p:set>
                                      <p:cBhvr>
                                        <p:cTn id="65" dur="indefinite"/>
                                        <p:tgtEl>
                                          <p:spTgt spid="9">
                                            <p:txEl>
                                              <p:pRg st="0" end="0"/>
                                            </p:txEl>
                                          </p:spTgt>
                                        </p:tgtEl>
                                        <p:attrNameLst>
                                          <p:attrName>style.opacity</p:attrName>
                                        </p:attrNameLst>
                                      </p:cBhvr>
                                      <p:to>
                                        <p:strVal val="0.5"/>
                                      </p:to>
                                    </p:set>
                                    <p:animEffect filter="image" prLst="opacity: 0.5">
                                      <p:cBhvr rctx="IE">
                                        <p:cTn id="66" dur="indefinite"/>
                                        <p:tgtEl>
                                          <p:spTgt spid="9">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xEl>
                                              <p:pRg st="0" end="0"/>
                                            </p:txEl>
                                          </p:spTgt>
                                        </p:tgtEl>
                                        <p:attrNameLst>
                                          <p:attrName>style.visibility</p:attrName>
                                        </p:attrNameLst>
                                      </p:cBhvr>
                                      <p:to>
                                        <p:strVal val="visible"/>
                                      </p:to>
                                    </p:set>
                                    <p:animEffect transition="in" filter="fade">
                                      <p:cBhvr>
                                        <p:cTn id="74" dur="500"/>
                                        <p:tgtEl>
                                          <p:spTgt spid="15">
                                            <p:txEl>
                                              <p:pRg st="0" end="0"/>
                                            </p:txEl>
                                          </p:spTgt>
                                        </p:tgtEl>
                                      </p:cBhvr>
                                    </p:animEffect>
                                  </p:childTnLst>
                                </p:cTn>
                              </p:par>
                              <p:par>
                                <p:cTn id="75" presetID="9" presetClass="emph" presetSubtype="0" grpId="1" nodeType="withEffect">
                                  <p:stCondLst>
                                    <p:cond delay="0"/>
                                  </p:stCondLst>
                                  <p:childTnLst>
                                    <p:set>
                                      <p:cBhvr>
                                        <p:cTn id="76" dur="indefinite"/>
                                        <p:tgtEl>
                                          <p:spTgt spid="10"/>
                                        </p:tgtEl>
                                        <p:attrNameLst>
                                          <p:attrName>style.opacity</p:attrName>
                                        </p:attrNameLst>
                                      </p:cBhvr>
                                      <p:to>
                                        <p:strVal val="0.5"/>
                                      </p:to>
                                    </p:set>
                                    <p:animEffect filter="image" prLst="opacity: 0.5">
                                      <p:cBhvr rctx="IE">
                                        <p:cTn id="77" dur="indefinite"/>
                                        <p:tgtEl>
                                          <p:spTgt spid="10"/>
                                        </p:tgtEl>
                                      </p:cBhvr>
                                    </p:animEffect>
                                  </p:childTnLst>
                                </p:cTn>
                              </p:par>
                              <p:par>
                                <p:cTn id="78" presetID="9" presetClass="emph" presetSubtype="0" grpId="1" nodeType="withEffect">
                                  <p:stCondLst>
                                    <p:cond delay="0"/>
                                  </p:stCondLst>
                                  <p:childTnLst>
                                    <p:set>
                                      <p:cBhvr>
                                        <p:cTn id="79" dur="indefinite"/>
                                        <p:tgtEl>
                                          <p:spTgt spid="11">
                                            <p:txEl>
                                              <p:pRg st="0" end="0"/>
                                            </p:txEl>
                                          </p:spTgt>
                                        </p:tgtEl>
                                        <p:attrNameLst>
                                          <p:attrName>style.opacity</p:attrName>
                                        </p:attrNameLst>
                                      </p:cBhvr>
                                      <p:to>
                                        <p:strVal val="0.5"/>
                                      </p:to>
                                    </p:set>
                                    <p:animEffect filter="image" prLst="opacity: 0.5">
                                      <p:cBhvr rctx="IE">
                                        <p:cTn id="80" dur="indefinite"/>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build="p"/>
      <p:bldP spid="5" grpId="1" build="p"/>
      <p:bldP spid="6" grpId="0"/>
      <p:bldP spid="6" grpId="1"/>
      <p:bldP spid="7" grpId="0" build="p"/>
      <p:bldP spid="7" grpId="1" build="p"/>
      <p:bldP spid="8" grpId="0"/>
      <p:bldP spid="8" grpId="1"/>
      <p:bldP spid="9" grpId="0" build="p"/>
      <p:bldP spid="9" grpId="1" build="p"/>
      <p:bldP spid="10" grpId="0"/>
      <p:bldP spid="10" grpId="1"/>
      <p:bldP spid="11" grpId="0" build="p"/>
      <p:bldP spid="11" grpId="1" build="p"/>
      <p:bldP spid="12" grpId="0"/>
      <p:bldP spid="12" grpId="1"/>
      <p:bldP spid="13" grpId="0" build="p"/>
      <p:bldP spid="13" grpId="1" build="p"/>
      <p:bldP spid="14" grpId="0"/>
      <p:bldP spid="1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7"/>
          <p:cNvSpPr txBox="1">
            <a:spLocks noGrp="1"/>
          </p:cNvSpPr>
          <p:nvPr>
            <p:ph type="title"/>
          </p:nvPr>
        </p:nvSpPr>
        <p:spPr>
          <a:xfrm>
            <a:off x="737550" y="538300"/>
            <a:ext cx="6144900" cy="275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pic>
        <p:nvPicPr>
          <p:cNvPr id="778" name="Google Shape;778;p57"/>
          <p:cNvPicPr preferRelativeResize="0"/>
          <p:nvPr/>
        </p:nvPicPr>
        <p:blipFill>
          <a:blip r:embed="rId3">
            <a:alphaModFix/>
          </a:blip>
          <a:stretch>
            <a:fillRect/>
          </a:stretch>
        </p:blipFill>
        <p:spPr>
          <a:xfrm>
            <a:off x="2822826" y="2645801"/>
            <a:ext cx="4618603" cy="5143501"/>
          </a:xfrm>
          <a:prstGeom prst="rect">
            <a:avLst/>
          </a:prstGeom>
          <a:noFill/>
          <a:ln>
            <a:noFill/>
          </a:ln>
        </p:spPr>
      </p:pic>
      <p:pic>
        <p:nvPicPr>
          <p:cNvPr id="779" name="Google Shape;779;p57"/>
          <p:cNvPicPr preferRelativeResize="0"/>
          <p:nvPr/>
        </p:nvPicPr>
        <p:blipFill>
          <a:blip r:embed="rId4">
            <a:alphaModFix/>
          </a:blip>
          <a:stretch>
            <a:fillRect/>
          </a:stretch>
        </p:blipFill>
        <p:spPr>
          <a:xfrm rot="-5400000" flipH="1">
            <a:off x="5314476" y="1222626"/>
            <a:ext cx="7219948" cy="7219948"/>
          </a:xfrm>
          <a:prstGeom prst="rect">
            <a:avLst/>
          </a:prstGeom>
          <a:noFill/>
          <a:ln>
            <a:noFill/>
          </a:ln>
        </p:spPr>
      </p:pic>
      <p:pic>
        <p:nvPicPr>
          <p:cNvPr id="780" name="Google Shape;780;p57"/>
          <p:cNvPicPr preferRelativeResize="0"/>
          <p:nvPr/>
        </p:nvPicPr>
        <p:blipFill>
          <a:blip r:embed="rId5">
            <a:alphaModFix/>
          </a:blip>
          <a:stretch>
            <a:fillRect/>
          </a:stretch>
        </p:blipFill>
        <p:spPr>
          <a:xfrm rot="-5400000" flipH="1">
            <a:off x="1530751" y="3492526"/>
            <a:ext cx="5143501" cy="5143501"/>
          </a:xfrm>
          <a:prstGeom prst="rect">
            <a:avLst/>
          </a:prstGeom>
          <a:noFill/>
          <a:ln>
            <a:noFill/>
          </a:ln>
          <a:effectLst>
            <a:outerShdw blurRad="57150" dist="19050" dir="5400000" algn="bl" rotWithShape="0">
              <a:srgbClr val="000000">
                <a:alpha val="50000"/>
              </a:srgbClr>
            </a:outerShdw>
          </a:effectLst>
        </p:spPr>
      </p:pic>
      <p:pic>
        <p:nvPicPr>
          <p:cNvPr id="781" name="Google Shape;781;p57"/>
          <p:cNvPicPr preferRelativeResize="0"/>
          <p:nvPr/>
        </p:nvPicPr>
        <p:blipFill>
          <a:blip r:embed="rId6">
            <a:alphaModFix/>
          </a:blip>
          <a:stretch>
            <a:fillRect/>
          </a:stretch>
        </p:blipFill>
        <p:spPr>
          <a:xfrm rot="-5400000" flipH="1">
            <a:off x="1844852" y="3808150"/>
            <a:ext cx="4518676" cy="4520852"/>
          </a:xfrm>
          <a:prstGeom prst="rect">
            <a:avLst/>
          </a:prstGeom>
          <a:noFill/>
          <a:ln>
            <a:noFill/>
          </a:ln>
        </p:spPr>
      </p:pic>
      <p:pic>
        <p:nvPicPr>
          <p:cNvPr id="782" name="Google Shape;782;p57"/>
          <p:cNvPicPr preferRelativeResize="0"/>
          <p:nvPr/>
        </p:nvPicPr>
        <p:blipFill>
          <a:blip r:embed="rId7">
            <a:alphaModFix/>
          </a:blip>
          <a:stretch>
            <a:fillRect/>
          </a:stretch>
        </p:blipFill>
        <p:spPr>
          <a:xfrm rot="-5400000" flipH="1">
            <a:off x="5333526" y="3111526"/>
            <a:ext cx="5143501" cy="5143501"/>
          </a:xfrm>
          <a:prstGeom prst="rect">
            <a:avLst/>
          </a:prstGeom>
          <a:noFill/>
          <a:ln>
            <a:noFill/>
          </a:ln>
          <a:effectLst>
            <a:outerShdw blurRad="57150" dist="19050" dir="5400000" algn="bl" rotWithShape="0">
              <a:srgbClr val="000000">
                <a:alpha val="50000"/>
              </a:srgbClr>
            </a:outerShdw>
          </a:effectLst>
        </p:spPr>
      </p:pic>
      <p:sp>
        <p:nvSpPr>
          <p:cNvPr id="13" name="Google Shape;298;p34">
            <a:extLst>
              <a:ext uri="{FF2B5EF4-FFF2-40B4-BE49-F238E27FC236}">
                <a16:creationId xmlns:a16="http://schemas.microsoft.com/office/drawing/2014/main" id="{1521EEC3-8925-4D2D-A7F3-4A6148BB06AF}"/>
              </a:ext>
            </a:extLst>
          </p:cNvPr>
          <p:cNvSpPr txBox="1">
            <a:spLocks/>
          </p:cNvSpPr>
          <p:nvPr/>
        </p:nvSpPr>
        <p:spPr>
          <a:xfrm>
            <a:off x="763574" y="2941955"/>
            <a:ext cx="4871682" cy="46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935"/>
            </a:pPr>
            <a:r>
              <a:rPr lang="en-US" sz="1800" dirty="0">
                <a:solidFill>
                  <a:schemeClr val="bg2"/>
                </a:solidFill>
              </a:rPr>
              <a:t>Questions are welcome!</a:t>
            </a:r>
          </a:p>
        </p:txBody>
      </p:sp>
      <p:cxnSp>
        <p:nvCxnSpPr>
          <p:cNvPr id="3" name="Straight Connector 2">
            <a:extLst>
              <a:ext uri="{FF2B5EF4-FFF2-40B4-BE49-F238E27FC236}">
                <a16:creationId xmlns:a16="http://schemas.microsoft.com/office/drawing/2014/main" id="{F3F4BA4C-0DFA-474E-96D2-EE3E0C8E4CBA}"/>
              </a:ext>
            </a:extLst>
          </p:cNvPr>
          <p:cNvCxnSpPr>
            <a:cxnSpLocks/>
          </p:cNvCxnSpPr>
          <p:nvPr/>
        </p:nvCxnSpPr>
        <p:spPr>
          <a:xfrm>
            <a:off x="864782" y="3731270"/>
            <a:ext cx="23037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484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7"/>
          <p:cNvSpPr txBox="1">
            <a:spLocks noGrp="1"/>
          </p:cNvSpPr>
          <p:nvPr>
            <p:ph type="title"/>
          </p:nvPr>
        </p:nvSpPr>
        <p:spPr>
          <a:xfrm>
            <a:off x="737550" y="538300"/>
            <a:ext cx="6144900" cy="275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Extra Slides</a:t>
            </a:r>
            <a:endParaRPr dirty="0"/>
          </a:p>
        </p:txBody>
      </p:sp>
      <p:pic>
        <p:nvPicPr>
          <p:cNvPr id="778" name="Google Shape;778;p57"/>
          <p:cNvPicPr preferRelativeResize="0"/>
          <p:nvPr/>
        </p:nvPicPr>
        <p:blipFill>
          <a:blip r:embed="rId3">
            <a:alphaModFix/>
          </a:blip>
          <a:stretch>
            <a:fillRect/>
          </a:stretch>
        </p:blipFill>
        <p:spPr>
          <a:xfrm>
            <a:off x="2822826" y="2645801"/>
            <a:ext cx="4618603" cy="5143501"/>
          </a:xfrm>
          <a:prstGeom prst="rect">
            <a:avLst/>
          </a:prstGeom>
          <a:noFill/>
          <a:ln>
            <a:noFill/>
          </a:ln>
        </p:spPr>
      </p:pic>
      <p:pic>
        <p:nvPicPr>
          <p:cNvPr id="779" name="Google Shape;779;p57"/>
          <p:cNvPicPr preferRelativeResize="0"/>
          <p:nvPr/>
        </p:nvPicPr>
        <p:blipFill>
          <a:blip r:embed="rId4">
            <a:alphaModFix/>
          </a:blip>
          <a:stretch>
            <a:fillRect/>
          </a:stretch>
        </p:blipFill>
        <p:spPr>
          <a:xfrm rot="-5400000" flipH="1">
            <a:off x="5314476" y="1222626"/>
            <a:ext cx="7219948" cy="7219948"/>
          </a:xfrm>
          <a:prstGeom prst="rect">
            <a:avLst/>
          </a:prstGeom>
          <a:noFill/>
          <a:ln>
            <a:noFill/>
          </a:ln>
        </p:spPr>
      </p:pic>
      <p:pic>
        <p:nvPicPr>
          <p:cNvPr id="780" name="Google Shape;780;p57"/>
          <p:cNvPicPr preferRelativeResize="0"/>
          <p:nvPr/>
        </p:nvPicPr>
        <p:blipFill>
          <a:blip r:embed="rId5">
            <a:alphaModFix/>
          </a:blip>
          <a:stretch>
            <a:fillRect/>
          </a:stretch>
        </p:blipFill>
        <p:spPr>
          <a:xfrm rot="-5400000" flipH="1">
            <a:off x="1530751" y="3492526"/>
            <a:ext cx="5143501" cy="5143501"/>
          </a:xfrm>
          <a:prstGeom prst="rect">
            <a:avLst/>
          </a:prstGeom>
          <a:noFill/>
          <a:ln>
            <a:noFill/>
          </a:ln>
          <a:effectLst>
            <a:outerShdw blurRad="57150" dist="19050" dir="5400000" algn="bl" rotWithShape="0">
              <a:srgbClr val="000000">
                <a:alpha val="50000"/>
              </a:srgbClr>
            </a:outerShdw>
          </a:effectLst>
        </p:spPr>
      </p:pic>
      <p:pic>
        <p:nvPicPr>
          <p:cNvPr id="781" name="Google Shape;781;p57"/>
          <p:cNvPicPr preferRelativeResize="0"/>
          <p:nvPr/>
        </p:nvPicPr>
        <p:blipFill>
          <a:blip r:embed="rId6">
            <a:alphaModFix/>
          </a:blip>
          <a:stretch>
            <a:fillRect/>
          </a:stretch>
        </p:blipFill>
        <p:spPr>
          <a:xfrm rot="-5400000" flipH="1">
            <a:off x="1844852" y="3808150"/>
            <a:ext cx="4518676" cy="4520852"/>
          </a:xfrm>
          <a:prstGeom prst="rect">
            <a:avLst/>
          </a:prstGeom>
          <a:noFill/>
          <a:ln>
            <a:noFill/>
          </a:ln>
        </p:spPr>
      </p:pic>
      <p:pic>
        <p:nvPicPr>
          <p:cNvPr id="782" name="Google Shape;782;p57"/>
          <p:cNvPicPr preferRelativeResize="0"/>
          <p:nvPr/>
        </p:nvPicPr>
        <p:blipFill>
          <a:blip r:embed="rId7">
            <a:alphaModFix/>
          </a:blip>
          <a:stretch>
            <a:fillRect/>
          </a:stretch>
        </p:blipFill>
        <p:spPr>
          <a:xfrm rot="-5400000" flipH="1">
            <a:off x="5333526" y="3111526"/>
            <a:ext cx="5143501" cy="5143501"/>
          </a:xfrm>
          <a:prstGeom prst="rect">
            <a:avLst/>
          </a:prstGeom>
          <a:noFill/>
          <a:ln>
            <a:noFill/>
          </a:ln>
          <a:effectLst>
            <a:outerShdw blurRad="57150" dist="19050" dir="5400000" algn="bl" rotWithShape="0">
              <a:srgbClr val="000000">
                <a:alpha val="50000"/>
              </a:srgbClr>
            </a:outerShdw>
          </a:effectLst>
        </p:spPr>
      </p:pic>
      <p:sp>
        <p:nvSpPr>
          <p:cNvPr id="13" name="Google Shape;298;p34">
            <a:extLst>
              <a:ext uri="{FF2B5EF4-FFF2-40B4-BE49-F238E27FC236}">
                <a16:creationId xmlns:a16="http://schemas.microsoft.com/office/drawing/2014/main" id="{1521EEC3-8925-4D2D-A7F3-4A6148BB06AF}"/>
              </a:ext>
            </a:extLst>
          </p:cNvPr>
          <p:cNvSpPr txBox="1">
            <a:spLocks/>
          </p:cNvSpPr>
          <p:nvPr/>
        </p:nvSpPr>
        <p:spPr>
          <a:xfrm>
            <a:off x="763574" y="2941955"/>
            <a:ext cx="4871682" cy="46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935"/>
            </a:pPr>
            <a:r>
              <a:rPr lang="en-US" sz="1800" dirty="0">
                <a:solidFill>
                  <a:schemeClr val="bg2"/>
                </a:solidFill>
              </a:rPr>
              <a:t>Valuable slides that didn’t get included in the final presentation.</a:t>
            </a:r>
          </a:p>
        </p:txBody>
      </p:sp>
      <p:cxnSp>
        <p:nvCxnSpPr>
          <p:cNvPr id="3" name="Straight Connector 2">
            <a:extLst>
              <a:ext uri="{FF2B5EF4-FFF2-40B4-BE49-F238E27FC236}">
                <a16:creationId xmlns:a16="http://schemas.microsoft.com/office/drawing/2014/main" id="{F3F4BA4C-0DFA-474E-96D2-EE3E0C8E4CBA}"/>
              </a:ext>
            </a:extLst>
          </p:cNvPr>
          <p:cNvCxnSpPr>
            <a:cxnSpLocks/>
          </p:cNvCxnSpPr>
          <p:nvPr/>
        </p:nvCxnSpPr>
        <p:spPr>
          <a:xfrm>
            <a:off x="864782" y="3731270"/>
            <a:ext cx="23037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771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50F1F37-35AC-4558-91AE-216EA36CAA4D}"/>
              </a:ext>
            </a:extLst>
          </p:cNvPr>
          <p:cNvSpPr>
            <a:spLocks noGrp="1"/>
          </p:cNvSpPr>
          <p:nvPr>
            <p:ph type="title"/>
          </p:nvPr>
        </p:nvSpPr>
        <p:spPr/>
        <p:txBody>
          <a:bodyPr/>
          <a:lstStyle/>
          <a:p>
            <a:r>
              <a:rPr lang="en-US" dirty="0"/>
              <a:t>CURRENT SMARTCUBES</a:t>
            </a:r>
            <a:endParaRPr lang="es-ES" dirty="0"/>
          </a:p>
        </p:txBody>
      </p:sp>
      <p:sp>
        <p:nvSpPr>
          <p:cNvPr id="22" name="Title 21">
            <a:extLst>
              <a:ext uri="{FF2B5EF4-FFF2-40B4-BE49-F238E27FC236}">
                <a16:creationId xmlns:a16="http://schemas.microsoft.com/office/drawing/2014/main" id="{8F70B144-0B54-445C-B9A0-E9F09A4C7843}"/>
              </a:ext>
            </a:extLst>
          </p:cNvPr>
          <p:cNvSpPr>
            <a:spLocks noGrp="1"/>
          </p:cNvSpPr>
          <p:nvPr>
            <p:ph type="title" idx="2"/>
          </p:nvPr>
        </p:nvSpPr>
        <p:spPr/>
        <p:txBody>
          <a:bodyPr/>
          <a:lstStyle/>
          <a:p>
            <a:r>
              <a:rPr lang="en-US" dirty="0"/>
              <a:t>01</a:t>
            </a:r>
            <a:endParaRPr lang="es-ES" dirty="0"/>
          </a:p>
        </p:txBody>
      </p:sp>
      <p:sp>
        <p:nvSpPr>
          <p:cNvPr id="21" name="Subtitle 20">
            <a:extLst>
              <a:ext uri="{FF2B5EF4-FFF2-40B4-BE49-F238E27FC236}">
                <a16:creationId xmlns:a16="http://schemas.microsoft.com/office/drawing/2014/main" id="{37A50078-E97D-4B16-B00A-DDF8865276D3}"/>
              </a:ext>
            </a:extLst>
          </p:cNvPr>
          <p:cNvSpPr>
            <a:spLocks noGrp="1"/>
          </p:cNvSpPr>
          <p:nvPr>
            <p:ph type="subTitle" idx="1"/>
          </p:nvPr>
        </p:nvSpPr>
        <p:spPr/>
        <p:txBody>
          <a:bodyPr/>
          <a:lstStyle/>
          <a:p>
            <a:r>
              <a:rPr lang="en-US" dirty="0"/>
              <a:t>Commercial and Academic Variants</a:t>
            </a:r>
            <a:endParaRPr lang="es-ES" dirty="0"/>
          </a:p>
        </p:txBody>
      </p:sp>
    </p:spTree>
    <p:extLst>
      <p:ext uri="{BB962C8B-B14F-4D97-AF65-F5344CB8AC3E}">
        <p14:creationId xmlns:p14="http://schemas.microsoft.com/office/powerpoint/2010/main" val="7779693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3863FD-E8CF-46DE-94A1-CC1BA3B0A039}"/>
              </a:ext>
            </a:extLst>
          </p:cNvPr>
          <p:cNvSpPr>
            <a:spLocks noGrp="1"/>
          </p:cNvSpPr>
          <p:nvPr>
            <p:ph type="title"/>
          </p:nvPr>
        </p:nvSpPr>
        <p:spPr/>
        <p:txBody>
          <a:bodyPr/>
          <a:lstStyle/>
          <a:p>
            <a:r>
              <a:rPr lang="en-US" dirty="0" err="1"/>
              <a:t>Erno</a:t>
            </a:r>
            <a:r>
              <a:rPr lang="en-US" dirty="0"/>
              <a:t> Rubik</a:t>
            </a:r>
            <a:endParaRPr lang="es-ES" dirty="0"/>
          </a:p>
        </p:txBody>
      </p:sp>
      <p:sp>
        <p:nvSpPr>
          <p:cNvPr id="5" name="Subtitle 4">
            <a:extLst>
              <a:ext uri="{FF2B5EF4-FFF2-40B4-BE49-F238E27FC236}">
                <a16:creationId xmlns:a16="http://schemas.microsoft.com/office/drawing/2014/main" id="{E64C9A33-3663-404F-AE5A-8C34D17B4FAD}"/>
              </a:ext>
            </a:extLst>
          </p:cNvPr>
          <p:cNvSpPr>
            <a:spLocks noGrp="1"/>
          </p:cNvSpPr>
          <p:nvPr>
            <p:ph type="subTitle" idx="1"/>
          </p:nvPr>
        </p:nvSpPr>
        <p:spPr>
          <a:xfrm>
            <a:off x="712050" y="1821712"/>
            <a:ext cx="6691200" cy="1910951"/>
          </a:xfrm>
        </p:spPr>
        <p:txBody>
          <a:bodyPr/>
          <a:lstStyle/>
          <a:p>
            <a:r>
              <a:rPr lang="en-US" dirty="0"/>
              <a:t>If you are curious, you’ll find the puzzles around you.</a:t>
            </a:r>
          </a:p>
          <a:p>
            <a:r>
              <a:rPr lang="en-US" dirty="0"/>
              <a:t>If you are determined, you will solve them.</a:t>
            </a:r>
            <a:endParaRPr lang="es-ES" dirty="0"/>
          </a:p>
        </p:txBody>
      </p:sp>
    </p:spTree>
    <p:extLst>
      <p:ext uri="{BB962C8B-B14F-4D97-AF65-F5344CB8AC3E}">
        <p14:creationId xmlns:p14="http://schemas.microsoft.com/office/powerpoint/2010/main" val="383870490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oogle Shape;555;p49">
            <a:extLst>
              <a:ext uri="{FF2B5EF4-FFF2-40B4-BE49-F238E27FC236}">
                <a16:creationId xmlns:a16="http://schemas.microsoft.com/office/drawing/2014/main" id="{426385A9-2B46-4221-A1DC-67DFF499483F}"/>
              </a:ext>
            </a:extLst>
          </p:cNvPr>
          <p:cNvPicPr preferRelativeResize="0"/>
          <p:nvPr/>
        </p:nvPicPr>
        <p:blipFill>
          <a:blip r:embed="rId3">
            <a:alphaModFix/>
          </a:blip>
          <a:stretch>
            <a:fillRect/>
          </a:stretch>
        </p:blipFill>
        <p:spPr>
          <a:xfrm>
            <a:off x="3849574" y="1170126"/>
            <a:ext cx="1921101" cy="1920224"/>
          </a:xfrm>
          <a:prstGeom prst="rect">
            <a:avLst/>
          </a:prstGeom>
          <a:noFill/>
          <a:ln>
            <a:noFill/>
          </a:ln>
        </p:spPr>
      </p:pic>
      <p:sp>
        <p:nvSpPr>
          <p:cNvPr id="9" name="Title 8">
            <a:extLst>
              <a:ext uri="{FF2B5EF4-FFF2-40B4-BE49-F238E27FC236}">
                <a16:creationId xmlns:a16="http://schemas.microsoft.com/office/drawing/2014/main" id="{548E67B6-307E-49D4-811F-057B6241BB95}"/>
              </a:ext>
            </a:extLst>
          </p:cNvPr>
          <p:cNvSpPr>
            <a:spLocks noGrp="1"/>
          </p:cNvSpPr>
          <p:nvPr>
            <p:ph type="title"/>
          </p:nvPr>
        </p:nvSpPr>
        <p:spPr/>
        <p:txBody>
          <a:bodyPr/>
          <a:lstStyle/>
          <a:p>
            <a:r>
              <a:rPr lang="en-US" dirty="0"/>
              <a:t>Music’s Cube</a:t>
            </a:r>
            <a:endParaRPr lang="es-ES" dirty="0"/>
          </a:p>
        </p:txBody>
      </p:sp>
      <p:sp>
        <p:nvSpPr>
          <p:cNvPr id="10" name="Subtitle 9">
            <a:extLst>
              <a:ext uri="{FF2B5EF4-FFF2-40B4-BE49-F238E27FC236}">
                <a16:creationId xmlns:a16="http://schemas.microsoft.com/office/drawing/2014/main" id="{0F7AF1AA-3B08-4F1D-89FF-E7846FF8B844}"/>
              </a:ext>
            </a:extLst>
          </p:cNvPr>
          <p:cNvSpPr>
            <a:spLocks noGrp="1"/>
          </p:cNvSpPr>
          <p:nvPr>
            <p:ph type="subTitle" idx="1"/>
          </p:nvPr>
        </p:nvSpPr>
        <p:spPr/>
        <p:txBody>
          <a:bodyPr/>
          <a:lstStyle/>
          <a:p>
            <a:r>
              <a:rPr lang="en-US" dirty="0"/>
              <a:t>2017</a:t>
            </a:r>
          </a:p>
          <a:p>
            <a:r>
              <a:rPr lang="en-US" dirty="0"/>
              <a:t>Muscle-Tracking Armband</a:t>
            </a:r>
          </a:p>
          <a:p>
            <a:r>
              <a:rPr lang="en-US" dirty="0"/>
              <a:t>Low Accuracy</a:t>
            </a:r>
            <a:endParaRPr lang="es-ES" dirty="0"/>
          </a:p>
        </p:txBody>
      </p:sp>
      <p:sp>
        <p:nvSpPr>
          <p:cNvPr id="11" name="Title 10">
            <a:extLst>
              <a:ext uri="{FF2B5EF4-FFF2-40B4-BE49-F238E27FC236}">
                <a16:creationId xmlns:a16="http://schemas.microsoft.com/office/drawing/2014/main" id="{A4FE7A57-4943-45DF-8DF2-D0EB51BE818B}"/>
              </a:ext>
            </a:extLst>
          </p:cNvPr>
          <p:cNvSpPr>
            <a:spLocks noGrp="1"/>
          </p:cNvSpPr>
          <p:nvPr>
            <p:ph type="title" idx="4"/>
          </p:nvPr>
        </p:nvSpPr>
        <p:spPr/>
        <p:txBody>
          <a:bodyPr/>
          <a:lstStyle/>
          <a:p>
            <a:r>
              <a:rPr lang="en-US" dirty="0" err="1"/>
              <a:t>CubeHarmonic</a:t>
            </a:r>
            <a:endParaRPr lang="es-ES" dirty="0"/>
          </a:p>
        </p:txBody>
      </p:sp>
      <p:sp>
        <p:nvSpPr>
          <p:cNvPr id="12" name="Subtitle 11">
            <a:extLst>
              <a:ext uri="{FF2B5EF4-FFF2-40B4-BE49-F238E27FC236}">
                <a16:creationId xmlns:a16="http://schemas.microsoft.com/office/drawing/2014/main" id="{CEC1A652-F670-4388-A5F6-436880DFB6F2}"/>
              </a:ext>
            </a:extLst>
          </p:cNvPr>
          <p:cNvSpPr>
            <a:spLocks noGrp="1"/>
          </p:cNvSpPr>
          <p:nvPr>
            <p:ph type="subTitle" idx="5"/>
          </p:nvPr>
        </p:nvSpPr>
        <p:spPr/>
        <p:txBody>
          <a:bodyPr/>
          <a:lstStyle/>
          <a:p>
            <a:r>
              <a:rPr lang="en-US" dirty="0"/>
              <a:t>2018</a:t>
            </a:r>
          </a:p>
          <a:p>
            <a:r>
              <a:rPr lang="en-US" dirty="0"/>
              <a:t>IM3D Trackers</a:t>
            </a:r>
          </a:p>
          <a:p>
            <a:r>
              <a:rPr lang="en-US" dirty="0"/>
              <a:t>No Errors Reported</a:t>
            </a:r>
            <a:endParaRPr lang="es-ES" dirty="0"/>
          </a:p>
        </p:txBody>
      </p:sp>
      <p:sp>
        <p:nvSpPr>
          <p:cNvPr id="13" name="Title 12">
            <a:extLst>
              <a:ext uri="{FF2B5EF4-FFF2-40B4-BE49-F238E27FC236}">
                <a16:creationId xmlns:a16="http://schemas.microsoft.com/office/drawing/2014/main" id="{AB9FD625-1476-4B66-8710-5D7EEAFEC985}"/>
              </a:ext>
            </a:extLst>
          </p:cNvPr>
          <p:cNvSpPr>
            <a:spLocks noGrp="1"/>
          </p:cNvSpPr>
          <p:nvPr>
            <p:ph type="title" idx="6"/>
          </p:nvPr>
        </p:nvSpPr>
        <p:spPr/>
        <p:txBody>
          <a:bodyPr/>
          <a:lstStyle/>
          <a:p>
            <a:r>
              <a:rPr lang="en-US" dirty="0"/>
              <a:t>ACADEMIC SMARTCUBES #1/2</a:t>
            </a:r>
            <a:endParaRPr lang="es-ES" dirty="0"/>
          </a:p>
        </p:txBody>
      </p:sp>
      <p:pic>
        <p:nvPicPr>
          <p:cNvPr id="15" name="Picture 14" descr="A picture containing food, container, plastic, bowl&#10;&#10;Description automatically generated">
            <a:extLst>
              <a:ext uri="{FF2B5EF4-FFF2-40B4-BE49-F238E27FC236}">
                <a16:creationId xmlns:a16="http://schemas.microsoft.com/office/drawing/2014/main" id="{F73B7097-116F-48AF-B458-1B080B1A23CE}"/>
              </a:ext>
            </a:extLst>
          </p:cNvPr>
          <p:cNvPicPr>
            <a:picLocks noChangeAspect="1"/>
          </p:cNvPicPr>
          <p:nvPr/>
        </p:nvPicPr>
        <p:blipFill>
          <a:blip r:embed="rId4"/>
          <a:stretch>
            <a:fillRect/>
          </a:stretch>
        </p:blipFill>
        <p:spPr>
          <a:xfrm>
            <a:off x="5668331" y="1213195"/>
            <a:ext cx="1679910" cy="1679910"/>
          </a:xfrm>
          <a:prstGeom prst="rect">
            <a:avLst/>
          </a:prstGeom>
        </p:spPr>
      </p:pic>
      <p:pic>
        <p:nvPicPr>
          <p:cNvPr id="3" name="Picture 2">
            <a:extLst>
              <a:ext uri="{FF2B5EF4-FFF2-40B4-BE49-F238E27FC236}">
                <a16:creationId xmlns:a16="http://schemas.microsoft.com/office/drawing/2014/main" id="{C1A5E4F8-DB14-4A61-A685-226744C12D2B}"/>
              </a:ext>
            </a:extLst>
          </p:cNvPr>
          <p:cNvPicPr>
            <a:picLocks noChangeAspect="1"/>
          </p:cNvPicPr>
          <p:nvPr/>
        </p:nvPicPr>
        <p:blipFill>
          <a:blip r:embed="rId5"/>
          <a:stretch>
            <a:fillRect/>
          </a:stretch>
        </p:blipFill>
        <p:spPr>
          <a:xfrm>
            <a:off x="1297288" y="1213195"/>
            <a:ext cx="2677000" cy="1679910"/>
          </a:xfrm>
          <a:prstGeom prst="rect">
            <a:avLst/>
          </a:prstGeom>
        </p:spPr>
      </p:pic>
    </p:spTree>
    <p:extLst>
      <p:ext uri="{BB962C8B-B14F-4D97-AF65-F5344CB8AC3E}">
        <p14:creationId xmlns:p14="http://schemas.microsoft.com/office/powerpoint/2010/main" val="359939623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43570FD-A204-4CE5-82DD-03CA6146A155}"/>
              </a:ext>
            </a:extLst>
          </p:cNvPr>
          <p:cNvSpPr>
            <a:spLocks noGrp="1"/>
          </p:cNvSpPr>
          <p:nvPr>
            <p:ph type="title"/>
          </p:nvPr>
        </p:nvSpPr>
        <p:spPr/>
        <p:txBody>
          <a:bodyPr/>
          <a:lstStyle/>
          <a:p>
            <a:r>
              <a:rPr lang="en-US" dirty="0"/>
              <a:t>UNEXPLORED APPROACHES</a:t>
            </a:r>
            <a:endParaRPr lang="es-ES" dirty="0"/>
          </a:p>
        </p:txBody>
      </p:sp>
      <p:pic>
        <p:nvPicPr>
          <p:cNvPr id="1026" name="Picture 2">
            <a:extLst>
              <a:ext uri="{FF2B5EF4-FFF2-40B4-BE49-F238E27FC236}">
                <a16:creationId xmlns:a16="http://schemas.microsoft.com/office/drawing/2014/main" id="{2113FD5C-63D8-4B50-A6D9-3E210C08B3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098" b="24931"/>
          <a:stretch/>
        </p:blipFill>
        <p:spPr bwMode="auto">
          <a:xfrm>
            <a:off x="1072608" y="1251754"/>
            <a:ext cx="6989134"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7904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2B2929"/>
            </a:gs>
            <a:gs pos="100000">
              <a:srgbClr val="010203"/>
            </a:gs>
          </a:gsLst>
          <a:lin ang="5400700" scaled="0"/>
        </a:gradFill>
        <a:effectLst/>
      </p:bgPr>
    </p:bg>
    <p:spTree>
      <p:nvGrpSpPr>
        <p:cNvPr id="1" name="Shape 618"/>
        <p:cNvGrpSpPr/>
        <p:nvPr/>
      </p:nvGrpSpPr>
      <p:grpSpPr>
        <a:xfrm>
          <a:off x="0" y="0"/>
          <a:ext cx="0" cy="0"/>
          <a:chOff x="0" y="0"/>
          <a:chExt cx="0" cy="0"/>
        </a:xfrm>
      </p:grpSpPr>
      <p:pic>
        <p:nvPicPr>
          <p:cNvPr id="619" name="Google Shape;619;p52"/>
          <p:cNvPicPr preferRelativeResize="0"/>
          <p:nvPr/>
        </p:nvPicPr>
        <p:blipFill>
          <a:blip r:embed="rId3">
            <a:alphaModFix/>
          </a:blip>
          <a:stretch>
            <a:fillRect/>
          </a:stretch>
        </p:blipFill>
        <p:spPr>
          <a:xfrm flipH="1">
            <a:off x="-2300467" y="428637"/>
            <a:ext cx="7219948" cy="7219948"/>
          </a:xfrm>
          <a:prstGeom prst="rect">
            <a:avLst/>
          </a:prstGeom>
          <a:noFill/>
          <a:ln>
            <a:noFill/>
          </a:ln>
        </p:spPr>
      </p:pic>
      <p:pic>
        <p:nvPicPr>
          <p:cNvPr id="620" name="Google Shape;620;p52"/>
          <p:cNvPicPr preferRelativeResize="0"/>
          <p:nvPr/>
        </p:nvPicPr>
        <p:blipFill>
          <a:blip r:embed="rId4">
            <a:alphaModFix/>
          </a:blip>
          <a:stretch>
            <a:fillRect/>
          </a:stretch>
        </p:blipFill>
        <p:spPr>
          <a:xfrm rot="-5400000">
            <a:off x="186254" y="758859"/>
            <a:ext cx="4618603" cy="5143501"/>
          </a:xfrm>
          <a:prstGeom prst="rect">
            <a:avLst/>
          </a:prstGeom>
          <a:noFill/>
          <a:ln>
            <a:noFill/>
          </a:ln>
        </p:spPr>
      </p:pic>
      <p:sp>
        <p:nvSpPr>
          <p:cNvPr id="621" name="Google Shape;621;p52"/>
          <p:cNvSpPr txBox="1">
            <a:spLocks noGrp="1"/>
          </p:cNvSpPr>
          <p:nvPr>
            <p:ph type="title"/>
          </p:nvPr>
        </p:nvSpPr>
        <p:spPr>
          <a:xfrm flipH="1">
            <a:off x="4802104" y="1149875"/>
            <a:ext cx="3630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ABOUT ME</a:t>
            </a:r>
            <a:endParaRPr dirty="0"/>
          </a:p>
        </p:txBody>
      </p:sp>
      <p:sp>
        <p:nvSpPr>
          <p:cNvPr id="622" name="Google Shape;622;p52"/>
          <p:cNvSpPr txBox="1">
            <a:spLocks noGrp="1"/>
          </p:cNvSpPr>
          <p:nvPr>
            <p:ph type="subTitle" idx="1"/>
          </p:nvPr>
        </p:nvSpPr>
        <p:spPr>
          <a:xfrm flipH="1">
            <a:off x="5216104" y="2022700"/>
            <a:ext cx="3216300" cy="20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dk2"/>
                </a:solidFill>
              </a:rPr>
              <a:t>Bachelor of Science in Software Engineering</a:t>
            </a:r>
          </a:p>
          <a:p>
            <a:pPr marL="0" lvl="0" indent="0" algn="r" rtl="0">
              <a:spcBef>
                <a:spcPts val="0"/>
              </a:spcBef>
              <a:spcAft>
                <a:spcPts val="0"/>
              </a:spcAft>
              <a:buNone/>
            </a:pPr>
            <a:endParaRPr lang="en-US" dirty="0">
              <a:solidFill>
                <a:schemeClr val="dk2"/>
              </a:solidFill>
            </a:endParaRPr>
          </a:p>
          <a:p>
            <a:pPr marL="0" lvl="0" indent="0" algn="r" rtl="0">
              <a:spcBef>
                <a:spcPts val="0"/>
              </a:spcBef>
              <a:spcAft>
                <a:spcPts val="0"/>
              </a:spcAft>
              <a:buNone/>
            </a:pPr>
            <a:r>
              <a:rPr lang="en-US" dirty="0" err="1">
                <a:solidFill>
                  <a:schemeClr val="dk2"/>
                </a:solidFill>
              </a:rPr>
              <a:t>Speedcuber</a:t>
            </a:r>
            <a:r>
              <a:rPr lang="en-US" dirty="0">
                <a:solidFill>
                  <a:schemeClr val="dk2"/>
                </a:solidFill>
              </a:rPr>
              <a:t> since 2011</a:t>
            </a:r>
          </a:p>
        </p:txBody>
      </p:sp>
      <p:pic>
        <p:nvPicPr>
          <p:cNvPr id="625" name="Google Shape;625;p52"/>
          <p:cNvPicPr preferRelativeResize="0"/>
          <p:nvPr/>
        </p:nvPicPr>
        <p:blipFill rotWithShape="1">
          <a:blip r:embed="rId5"/>
          <a:srcRect l="-2588" t="-2586" r="2612" b="2586"/>
          <a:stretch/>
        </p:blipFill>
        <p:spPr>
          <a:xfrm>
            <a:off x="-2677675" y="-1131000"/>
            <a:ext cx="7403700" cy="7405500"/>
          </a:xfrm>
          <a:prstGeom prst="diamond">
            <a:avLst/>
          </a:prstGeom>
          <a:noFill/>
          <a:ln>
            <a:noFill/>
          </a:ln>
        </p:spPr>
      </p:pic>
      <p:sp>
        <p:nvSpPr>
          <p:cNvPr id="2" name="TextBox 1">
            <a:extLst>
              <a:ext uri="{FF2B5EF4-FFF2-40B4-BE49-F238E27FC236}">
                <a16:creationId xmlns:a16="http://schemas.microsoft.com/office/drawing/2014/main" id="{AEAFEB75-F77C-4A61-99E7-7B7817FDD304}"/>
              </a:ext>
            </a:extLst>
          </p:cNvPr>
          <p:cNvSpPr txBox="1"/>
          <p:nvPr/>
        </p:nvSpPr>
        <p:spPr>
          <a:xfrm>
            <a:off x="4498358" y="4198206"/>
            <a:ext cx="3934046" cy="461665"/>
          </a:xfrm>
          <a:prstGeom prst="rect">
            <a:avLst/>
          </a:prstGeom>
          <a:noFill/>
        </p:spPr>
        <p:txBody>
          <a:bodyPr wrap="square" rtlCol="0">
            <a:spAutoFit/>
          </a:bodyPr>
          <a:lstStyle/>
          <a:p>
            <a:pPr marL="0" lvl="0" indent="0" algn="r" rtl="0">
              <a:spcBef>
                <a:spcPts val="0"/>
              </a:spcBef>
              <a:spcAft>
                <a:spcPts val="0"/>
              </a:spcAft>
              <a:buNone/>
            </a:pPr>
            <a:r>
              <a:rPr lang="en-US" sz="1200" i="1" dirty="0">
                <a:solidFill>
                  <a:schemeClr val="dk2"/>
                </a:solidFill>
              </a:rPr>
              <a:t>The opening solve of my 3</a:t>
            </a:r>
            <a:r>
              <a:rPr lang="en-US" sz="1200" i="1" baseline="30000" dirty="0">
                <a:solidFill>
                  <a:schemeClr val="dk2"/>
                </a:solidFill>
              </a:rPr>
              <a:t>rd</a:t>
            </a:r>
            <a:r>
              <a:rPr lang="en-US" sz="1200" i="1" dirty="0">
                <a:solidFill>
                  <a:schemeClr val="dk2"/>
                </a:solidFill>
              </a:rPr>
              <a:t> Place, 12.58 second average of five at </a:t>
            </a:r>
            <a:r>
              <a:rPr lang="en-US" sz="1200" i="1" dirty="0" err="1">
                <a:solidFill>
                  <a:schemeClr val="dk2"/>
                </a:solidFill>
              </a:rPr>
              <a:t>AZCubing</a:t>
            </a:r>
            <a:r>
              <a:rPr lang="en-US" sz="1200" i="1" dirty="0">
                <a:solidFill>
                  <a:schemeClr val="dk2"/>
                </a:solidFill>
              </a:rPr>
              <a:t> Summer 2016</a:t>
            </a: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8204CB-6E30-42E4-BF22-3385835EA3FA}"/>
              </a:ext>
            </a:extLst>
          </p:cNvPr>
          <p:cNvSpPr>
            <a:spLocks noGrp="1"/>
          </p:cNvSpPr>
          <p:nvPr>
            <p:ph type="subTitle" idx="1"/>
          </p:nvPr>
        </p:nvSpPr>
        <p:spPr/>
        <p:txBody>
          <a:bodyPr/>
          <a:lstStyle/>
          <a:p>
            <a:endParaRPr lang="es-ES"/>
          </a:p>
        </p:txBody>
      </p:sp>
      <p:sp>
        <p:nvSpPr>
          <p:cNvPr id="3" name="Title 2">
            <a:extLst>
              <a:ext uri="{FF2B5EF4-FFF2-40B4-BE49-F238E27FC236}">
                <a16:creationId xmlns:a16="http://schemas.microsoft.com/office/drawing/2014/main" id="{4479B5D6-54B4-4434-9FEC-EEB5C4F4ED3B}"/>
              </a:ext>
            </a:extLst>
          </p:cNvPr>
          <p:cNvSpPr>
            <a:spLocks noGrp="1"/>
          </p:cNvSpPr>
          <p:nvPr>
            <p:ph type="title"/>
          </p:nvPr>
        </p:nvSpPr>
        <p:spPr/>
        <p:txBody>
          <a:bodyPr/>
          <a:lstStyle/>
          <a:p>
            <a:endParaRPr lang="es-ES"/>
          </a:p>
        </p:txBody>
      </p:sp>
      <p:grpSp>
        <p:nvGrpSpPr>
          <p:cNvPr id="8" name="Group 7">
            <a:extLst>
              <a:ext uri="{FF2B5EF4-FFF2-40B4-BE49-F238E27FC236}">
                <a16:creationId xmlns:a16="http://schemas.microsoft.com/office/drawing/2014/main" id="{9DBEF4A9-7785-4D99-AA47-167ECC07F98B}"/>
              </a:ext>
            </a:extLst>
          </p:cNvPr>
          <p:cNvGrpSpPr/>
          <p:nvPr/>
        </p:nvGrpSpPr>
        <p:grpSpPr>
          <a:xfrm>
            <a:off x="55306" y="-18006"/>
            <a:ext cx="9033387" cy="5094517"/>
            <a:chOff x="0" y="-146433"/>
            <a:chExt cx="9033387" cy="5094517"/>
          </a:xfrm>
        </p:grpSpPr>
        <p:pic>
          <p:nvPicPr>
            <p:cNvPr id="5" name="Picture 4">
              <a:extLst>
                <a:ext uri="{FF2B5EF4-FFF2-40B4-BE49-F238E27FC236}">
                  <a16:creationId xmlns:a16="http://schemas.microsoft.com/office/drawing/2014/main" id="{AA844444-A762-49CE-B635-E7E168ED24CB}"/>
                </a:ext>
              </a:extLst>
            </p:cNvPr>
            <p:cNvPicPr>
              <a:picLocks noChangeAspect="1"/>
            </p:cNvPicPr>
            <p:nvPr/>
          </p:nvPicPr>
          <p:blipFill rotWithShape="1">
            <a:blip r:embed="rId3"/>
            <a:srcRect r="1209" b="37867"/>
            <a:stretch/>
          </p:blipFill>
          <p:spPr>
            <a:xfrm>
              <a:off x="0" y="-146433"/>
              <a:ext cx="9033387" cy="2992870"/>
            </a:xfrm>
            <a:prstGeom prst="rect">
              <a:avLst/>
            </a:prstGeom>
          </p:spPr>
        </p:pic>
        <p:pic>
          <p:nvPicPr>
            <p:cNvPr id="7" name="Picture 6">
              <a:extLst>
                <a:ext uri="{FF2B5EF4-FFF2-40B4-BE49-F238E27FC236}">
                  <a16:creationId xmlns:a16="http://schemas.microsoft.com/office/drawing/2014/main" id="{9E194556-4EC0-4F4E-9200-6CA9E84C4D7E}"/>
                </a:ext>
              </a:extLst>
            </p:cNvPr>
            <p:cNvPicPr>
              <a:picLocks noChangeAspect="1"/>
            </p:cNvPicPr>
            <p:nvPr/>
          </p:nvPicPr>
          <p:blipFill rotWithShape="1">
            <a:blip r:embed="rId4"/>
            <a:srcRect t="16971" r="1209" b="39399"/>
            <a:stretch/>
          </p:blipFill>
          <p:spPr>
            <a:xfrm>
              <a:off x="0" y="2846437"/>
              <a:ext cx="9033387" cy="2101647"/>
            </a:xfrm>
            <a:prstGeom prst="rect">
              <a:avLst/>
            </a:prstGeom>
          </p:spPr>
        </p:pic>
      </p:grpSp>
      <p:sp>
        <p:nvSpPr>
          <p:cNvPr id="9" name="Rectangle 8">
            <a:extLst>
              <a:ext uri="{FF2B5EF4-FFF2-40B4-BE49-F238E27FC236}">
                <a16:creationId xmlns:a16="http://schemas.microsoft.com/office/drawing/2014/main" id="{029788A6-E5D8-4DE1-BF76-5FF00EB8C3FB}"/>
              </a:ext>
            </a:extLst>
          </p:cNvPr>
          <p:cNvSpPr/>
          <p:nvPr/>
        </p:nvSpPr>
        <p:spPr>
          <a:xfrm>
            <a:off x="55306" y="2571749"/>
            <a:ext cx="497759" cy="2504762"/>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212121"/>
              </a:solidFill>
            </a:endParaRPr>
          </a:p>
        </p:txBody>
      </p:sp>
    </p:spTree>
    <p:extLst>
      <p:ext uri="{BB962C8B-B14F-4D97-AF65-F5344CB8AC3E}">
        <p14:creationId xmlns:p14="http://schemas.microsoft.com/office/powerpoint/2010/main" val="322647197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lt1"/>
            </a:gs>
          </a:gsLst>
          <a:path path="circle">
            <a:fillToRect l="50000" t="50000" r="50000" b="50000"/>
          </a:path>
          <a:tileRect/>
        </a:gradFill>
        <a:effectLst/>
      </p:bgPr>
    </p:bg>
    <p:spTree>
      <p:nvGrpSpPr>
        <p:cNvPr id="1" name="Shape 876"/>
        <p:cNvGrpSpPr/>
        <p:nvPr/>
      </p:nvGrpSpPr>
      <p:grpSpPr>
        <a:xfrm>
          <a:off x="0" y="0"/>
          <a:ext cx="0" cy="0"/>
          <a:chOff x="0" y="0"/>
          <a:chExt cx="0" cy="0"/>
        </a:xfrm>
      </p:grpSpPr>
      <p:sp>
        <p:nvSpPr>
          <p:cNvPr id="877" name="Google Shape;877;p60"/>
          <p:cNvSpPr txBox="1">
            <a:spLocks noGrp="1"/>
          </p:cNvSpPr>
          <p:nvPr>
            <p:ph type="ctrTitle"/>
          </p:nvPr>
        </p:nvSpPr>
        <p:spPr>
          <a:xfrm>
            <a:off x="2432850" y="590550"/>
            <a:ext cx="4278300" cy="84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878" name="Google Shape;878;p60"/>
          <p:cNvSpPr txBox="1">
            <a:spLocks noGrp="1"/>
          </p:cNvSpPr>
          <p:nvPr>
            <p:ph type="subTitle" idx="1"/>
          </p:nvPr>
        </p:nvSpPr>
        <p:spPr>
          <a:xfrm>
            <a:off x="2432850" y="2144100"/>
            <a:ext cx="4278300" cy="12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b="1" dirty="0">
                <a:solidFill>
                  <a:schemeClr val="dk2"/>
                </a:solidFill>
              </a:rPr>
              <a:t>Do you have any questions?</a:t>
            </a:r>
            <a:endParaRPr b="1" dirty="0">
              <a:solidFill>
                <a:schemeClr val="dk2"/>
              </a:solidFill>
            </a:endParaRPr>
          </a:p>
          <a:p>
            <a:pPr marL="0" lvl="0" indent="0" algn="ctr" rtl="0">
              <a:spcBef>
                <a:spcPts val="0"/>
              </a:spcBef>
              <a:spcAft>
                <a:spcPts val="0"/>
              </a:spcAft>
              <a:buClr>
                <a:schemeClr val="lt1"/>
              </a:buClr>
              <a:buSzPts val="1100"/>
              <a:buFont typeface="Arial"/>
              <a:buNone/>
            </a:pPr>
            <a:endParaRPr dirty="0">
              <a:solidFill>
                <a:schemeClr val="dk2"/>
              </a:solidFill>
            </a:endParaRPr>
          </a:p>
          <a:p>
            <a:pPr marL="0" lvl="0" indent="0" algn="ctr" rtl="0">
              <a:spcBef>
                <a:spcPts val="0"/>
              </a:spcBef>
              <a:spcAft>
                <a:spcPts val="0"/>
              </a:spcAft>
              <a:buClr>
                <a:schemeClr val="lt1"/>
              </a:buClr>
              <a:buSzPts val="1100"/>
              <a:buFont typeface="Arial"/>
              <a:buNone/>
            </a:pPr>
            <a:r>
              <a:rPr lang="en" dirty="0">
                <a:solidFill>
                  <a:schemeClr val="dk2"/>
                </a:solidFill>
              </a:rPr>
              <a:t>youremail@freepik.com </a:t>
            </a:r>
            <a:endParaRPr dirty="0">
              <a:solidFill>
                <a:schemeClr val="dk2"/>
              </a:solidFill>
            </a:endParaRPr>
          </a:p>
          <a:p>
            <a:pPr marL="0" lvl="0" indent="0" algn="ctr" rtl="0">
              <a:spcBef>
                <a:spcPts val="0"/>
              </a:spcBef>
              <a:spcAft>
                <a:spcPts val="0"/>
              </a:spcAft>
              <a:buClr>
                <a:schemeClr val="lt1"/>
              </a:buClr>
              <a:buSzPts val="1100"/>
              <a:buFont typeface="Arial"/>
              <a:buNone/>
            </a:pPr>
            <a:r>
              <a:rPr lang="en" dirty="0">
                <a:solidFill>
                  <a:schemeClr val="dk2"/>
                </a:solidFill>
              </a:rPr>
              <a:t>+91  620 421 838 </a:t>
            </a:r>
            <a:endParaRPr dirty="0">
              <a:solidFill>
                <a:schemeClr val="dk2"/>
              </a:solidFill>
            </a:endParaRPr>
          </a:p>
          <a:p>
            <a:pPr marL="0" lvl="0" indent="0" algn="ctr" rtl="0">
              <a:spcBef>
                <a:spcPts val="0"/>
              </a:spcBef>
              <a:spcAft>
                <a:spcPts val="0"/>
              </a:spcAft>
              <a:buNone/>
            </a:pPr>
            <a:r>
              <a:rPr lang="en" dirty="0">
                <a:solidFill>
                  <a:schemeClr val="dk2"/>
                </a:solidFill>
              </a:rPr>
              <a:t>yourcompany.com</a:t>
            </a:r>
            <a:endParaRPr dirty="0">
              <a:solidFill>
                <a:schemeClr val="dk2"/>
              </a:solidFill>
            </a:endParaRPr>
          </a:p>
        </p:txBody>
      </p:sp>
      <p:sp>
        <p:nvSpPr>
          <p:cNvPr id="879" name="Google Shape;879;p60"/>
          <p:cNvSpPr txBox="1"/>
          <p:nvPr/>
        </p:nvSpPr>
        <p:spPr>
          <a:xfrm>
            <a:off x="2685600" y="4253400"/>
            <a:ext cx="37728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600" dirty="0">
                <a:solidFill>
                  <a:schemeClr val="dk2"/>
                </a:solidFill>
                <a:latin typeface="Rubik Medium" pitchFamily="2" charset="-79"/>
                <a:ea typeface="Lato"/>
                <a:cs typeface="Rubik Medium" pitchFamily="2" charset="-79"/>
                <a:sym typeface="Lato"/>
              </a:rPr>
              <a:t>Please keep this slide for attribution</a:t>
            </a:r>
            <a:endParaRPr sz="1600" dirty="0">
              <a:solidFill>
                <a:schemeClr val="dk2"/>
              </a:solidFill>
              <a:latin typeface="Rubik Medium" pitchFamily="2" charset="-79"/>
              <a:ea typeface="Lato"/>
              <a:cs typeface="Rubik Medium" pitchFamily="2" charset="-79"/>
              <a:sym typeface="Lato"/>
            </a:endParaRPr>
          </a:p>
        </p:txBody>
      </p:sp>
      <p:sp>
        <p:nvSpPr>
          <p:cNvPr id="880" name="Google Shape;880;p60"/>
          <p:cNvSpPr/>
          <p:nvPr/>
        </p:nvSpPr>
        <p:spPr>
          <a:xfrm>
            <a:off x="3384058" y="1520382"/>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 name="Google Shape;881;p60"/>
          <p:cNvGrpSpPr/>
          <p:nvPr/>
        </p:nvGrpSpPr>
        <p:grpSpPr>
          <a:xfrm>
            <a:off x="4042941" y="1520378"/>
            <a:ext cx="407432" cy="407391"/>
            <a:chOff x="812101" y="2571761"/>
            <a:chExt cx="417066" cy="417024"/>
          </a:xfrm>
        </p:grpSpPr>
        <p:sp>
          <p:nvSpPr>
            <p:cNvPr id="882" name="Google Shape;882;p60"/>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0"/>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0"/>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0"/>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60"/>
          <p:cNvGrpSpPr/>
          <p:nvPr/>
        </p:nvGrpSpPr>
        <p:grpSpPr>
          <a:xfrm>
            <a:off x="4701873" y="1520378"/>
            <a:ext cx="407391" cy="407391"/>
            <a:chOff x="1323129" y="2571761"/>
            <a:chExt cx="417024" cy="417024"/>
          </a:xfrm>
        </p:grpSpPr>
        <p:sp>
          <p:nvSpPr>
            <p:cNvPr id="887" name="Google Shape;887;p60"/>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0"/>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0"/>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0"/>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60"/>
          <p:cNvGrpSpPr/>
          <p:nvPr/>
        </p:nvGrpSpPr>
        <p:grpSpPr>
          <a:xfrm>
            <a:off x="5360764" y="1524484"/>
            <a:ext cx="399178" cy="399178"/>
            <a:chOff x="2038375" y="3798025"/>
            <a:chExt cx="841792" cy="841792"/>
          </a:xfrm>
        </p:grpSpPr>
        <p:sp>
          <p:nvSpPr>
            <p:cNvPr id="892" name="Google Shape;892;p60"/>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0"/>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9"/>
          <p:cNvSpPr txBox="1">
            <a:spLocks noGrp="1"/>
          </p:cNvSpPr>
          <p:nvPr>
            <p:ph type="title"/>
          </p:nvPr>
        </p:nvSpPr>
        <p:spPr>
          <a:xfrm>
            <a:off x="937700" y="309035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Giiker Cube</a:t>
            </a:r>
            <a:endParaRPr dirty="0"/>
          </a:p>
        </p:txBody>
      </p:sp>
      <p:sp>
        <p:nvSpPr>
          <p:cNvPr id="545" name="Google Shape;545;p49"/>
          <p:cNvSpPr txBox="1">
            <a:spLocks noGrp="1"/>
          </p:cNvSpPr>
          <p:nvPr>
            <p:ph type="subTitle" idx="1"/>
          </p:nvPr>
        </p:nvSpPr>
        <p:spPr>
          <a:xfrm>
            <a:off x="937553" y="3767391"/>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September 2018</a:t>
            </a:r>
          </a:p>
          <a:p>
            <a:pPr marL="0" lvl="0" indent="0" algn="ctr" rtl="0">
              <a:spcBef>
                <a:spcPts val="0"/>
              </a:spcBef>
              <a:spcAft>
                <a:spcPts val="0"/>
              </a:spcAft>
              <a:buNone/>
            </a:pPr>
            <a:r>
              <a:rPr lang="en" dirty="0">
                <a:solidFill>
                  <a:schemeClr val="bg1">
                    <a:lumMod val="50000"/>
                    <a:lumOff val="50000"/>
                  </a:schemeClr>
                </a:solidFill>
              </a:rPr>
              <a:t>Rotary Encoder</a:t>
            </a:r>
          </a:p>
          <a:p>
            <a:pPr marL="0" lvl="0" indent="0" algn="ctr" rtl="0">
              <a:spcBef>
                <a:spcPts val="0"/>
              </a:spcBef>
              <a:spcAft>
                <a:spcPts val="0"/>
              </a:spcAft>
              <a:buNone/>
            </a:pPr>
            <a:r>
              <a:rPr lang="en" dirty="0">
                <a:solidFill>
                  <a:schemeClr val="bg1">
                    <a:lumMod val="50000"/>
                    <a:lumOff val="50000"/>
                  </a:schemeClr>
                </a:solidFill>
              </a:rPr>
              <a:t>+ Bluetooth</a:t>
            </a:r>
          </a:p>
          <a:p>
            <a:pPr marL="0" lvl="0" indent="0" algn="ctr" rtl="0">
              <a:spcBef>
                <a:spcPts val="0"/>
              </a:spcBef>
              <a:spcAft>
                <a:spcPts val="0"/>
              </a:spcAft>
              <a:buNone/>
            </a:pPr>
            <a:endParaRPr lang="en" dirty="0">
              <a:solidFill>
                <a:schemeClr val="bg1">
                  <a:lumMod val="50000"/>
                  <a:lumOff val="50000"/>
                </a:schemeClr>
              </a:solidFill>
            </a:endParaRPr>
          </a:p>
        </p:txBody>
      </p:sp>
      <p:sp>
        <p:nvSpPr>
          <p:cNvPr id="546" name="Google Shape;546;p49"/>
          <p:cNvSpPr txBox="1">
            <a:spLocks noGrp="1"/>
          </p:cNvSpPr>
          <p:nvPr>
            <p:ph type="title" idx="2"/>
          </p:nvPr>
        </p:nvSpPr>
        <p:spPr>
          <a:xfrm>
            <a:off x="3484419" y="309035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 Cube</a:t>
            </a:r>
            <a:endParaRPr dirty="0"/>
          </a:p>
        </p:txBody>
      </p:sp>
      <p:sp>
        <p:nvSpPr>
          <p:cNvPr id="547" name="Google Shape;547;p49"/>
          <p:cNvSpPr txBox="1">
            <a:spLocks noGrp="1"/>
          </p:cNvSpPr>
          <p:nvPr>
            <p:ph type="subTitle" idx="3"/>
          </p:nvPr>
        </p:nvSpPr>
        <p:spPr>
          <a:xfrm>
            <a:off x="3484274" y="3767391"/>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June 2019</a:t>
            </a:r>
          </a:p>
          <a:p>
            <a:pPr marL="0" lvl="0" indent="0" algn="ctr" rtl="0">
              <a:spcBef>
                <a:spcPts val="0"/>
              </a:spcBef>
              <a:spcAft>
                <a:spcPts val="0"/>
              </a:spcAft>
              <a:buNone/>
            </a:pPr>
            <a:r>
              <a:rPr lang="en" dirty="0">
                <a:solidFill>
                  <a:schemeClr val="bg1">
                    <a:lumMod val="50000"/>
                    <a:lumOff val="50000"/>
                  </a:schemeClr>
                </a:solidFill>
              </a:rPr>
              <a:t>Rotary Encoder</a:t>
            </a:r>
          </a:p>
          <a:p>
            <a:pPr marL="0" lvl="0" indent="0" algn="ctr" rtl="0">
              <a:spcBef>
                <a:spcPts val="0"/>
              </a:spcBef>
              <a:spcAft>
                <a:spcPts val="0"/>
              </a:spcAft>
              <a:buNone/>
            </a:pPr>
            <a:r>
              <a:rPr lang="en" dirty="0">
                <a:solidFill>
                  <a:schemeClr val="bg1">
                    <a:lumMod val="50000"/>
                    <a:lumOff val="50000"/>
                  </a:schemeClr>
                </a:solidFill>
              </a:rPr>
              <a:t>+ Bluetooth</a:t>
            </a:r>
          </a:p>
          <a:p>
            <a:pPr marL="0" lvl="0" indent="0" algn="ctr" rtl="0">
              <a:spcBef>
                <a:spcPts val="0"/>
              </a:spcBef>
              <a:spcAft>
                <a:spcPts val="0"/>
              </a:spcAft>
              <a:buNone/>
            </a:pPr>
            <a:r>
              <a:rPr lang="en" dirty="0"/>
              <a:t>+ Gyroscope</a:t>
            </a:r>
            <a:endParaRPr dirty="0"/>
          </a:p>
        </p:txBody>
      </p:sp>
      <p:sp>
        <p:nvSpPr>
          <p:cNvPr id="548" name="Google Shape;548;p49"/>
          <p:cNvSpPr txBox="1">
            <a:spLocks noGrp="1"/>
          </p:cNvSpPr>
          <p:nvPr>
            <p:ph type="title" idx="6"/>
          </p:nvPr>
        </p:nvSpPr>
        <p:spPr>
          <a:xfrm>
            <a:off x="713225" y="368825"/>
            <a:ext cx="770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COMMERCIAL SMARTCUBES</a:t>
            </a:r>
            <a:endParaRPr dirty="0"/>
          </a:p>
        </p:txBody>
      </p:sp>
      <p:sp>
        <p:nvSpPr>
          <p:cNvPr id="549" name="Google Shape;549;p49"/>
          <p:cNvSpPr txBox="1">
            <a:spLocks noGrp="1"/>
          </p:cNvSpPr>
          <p:nvPr>
            <p:ph type="title" idx="4"/>
          </p:nvPr>
        </p:nvSpPr>
        <p:spPr>
          <a:xfrm>
            <a:off x="6031147" y="309035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Gans 356i</a:t>
            </a:r>
            <a:endParaRPr dirty="0"/>
          </a:p>
        </p:txBody>
      </p:sp>
      <p:sp>
        <p:nvSpPr>
          <p:cNvPr id="550" name="Google Shape;550;p49"/>
          <p:cNvSpPr txBox="1">
            <a:spLocks noGrp="1"/>
          </p:cNvSpPr>
          <p:nvPr>
            <p:ph type="subTitle" idx="5"/>
          </p:nvPr>
        </p:nvSpPr>
        <p:spPr>
          <a:xfrm>
            <a:off x="6031000" y="3767391"/>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July 2019</a:t>
            </a:r>
          </a:p>
          <a:p>
            <a:pPr marL="0" lvl="0" indent="0" algn="ctr" rtl="0">
              <a:spcBef>
                <a:spcPts val="0"/>
              </a:spcBef>
              <a:spcAft>
                <a:spcPts val="0"/>
              </a:spcAft>
              <a:buNone/>
            </a:pPr>
            <a:r>
              <a:rPr lang="en" dirty="0">
                <a:solidFill>
                  <a:schemeClr val="bg1">
                    <a:lumMod val="50000"/>
                    <a:lumOff val="50000"/>
                  </a:schemeClr>
                </a:solidFill>
              </a:rPr>
              <a:t>Rotary Encoder</a:t>
            </a:r>
          </a:p>
          <a:p>
            <a:pPr marL="0" lvl="0" indent="0" algn="ctr" rtl="0">
              <a:spcBef>
                <a:spcPts val="0"/>
              </a:spcBef>
              <a:spcAft>
                <a:spcPts val="0"/>
              </a:spcAft>
              <a:buNone/>
            </a:pPr>
            <a:r>
              <a:rPr lang="en" dirty="0">
                <a:solidFill>
                  <a:schemeClr val="bg1">
                    <a:lumMod val="50000"/>
                    <a:lumOff val="50000"/>
                  </a:schemeClr>
                </a:solidFill>
              </a:rPr>
              <a:t>+ Bluetooth</a:t>
            </a:r>
          </a:p>
          <a:p>
            <a:pPr marL="0" lvl="0" indent="0" algn="ctr" rtl="0">
              <a:spcBef>
                <a:spcPts val="0"/>
              </a:spcBef>
              <a:spcAft>
                <a:spcPts val="0"/>
              </a:spcAft>
              <a:buNone/>
            </a:pPr>
            <a:endParaRPr lang="en" dirty="0">
              <a:solidFill>
                <a:schemeClr val="bg1">
                  <a:lumMod val="50000"/>
                  <a:lumOff val="50000"/>
                </a:schemeClr>
              </a:solidFill>
            </a:endParaRPr>
          </a:p>
        </p:txBody>
      </p:sp>
      <p:sp>
        <p:nvSpPr>
          <p:cNvPr id="551" name="Google Shape;551;p49"/>
          <p:cNvSpPr/>
          <p:nvPr/>
        </p:nvSpPr>
        <p:spPr>
          <a:xfrm>
            <a:off x="1389950" y="1466266"/>
            <a:ext cx="1270800" cy="1270800"/>
          </a:xfrm>
          <a:prstGeom prst="diamond">
            <a:avLst/>
          </a:prstGeom>
          <a:solidFill>
            <a:schemeClr val="dk1"/>
          </a:solidFill>
          <a:ln>
            <a:noFill/>
          </a:ln>
          <a:effectLst>
            <a:outerShdw blurRad="57150" dist="57150" dir="3660000" algn="bl" rotWithShape="0">
              <a:schemeClr val="lt1">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3923600" y="1466266"/>
            <a:ext cx="1270800" cy="1270800"/>
          </a:xfrm>
          <a:prstGeom prst="diamond">
            <a:avLst/>
          </a:prstGeom>
          <a:solidFill>
            <a:schemeClr val="dk1"/>
          </a:solidFill>
          <a:ln>
            <a:noFill/>
          </a:ln>
          <a:effectLst>
            <a:outerShdw blurRad="57150" dist="57150" dir="3660000" algn="bl" rotWithShape="0">
              <a:schemeClr val="lt1">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6483397" y="1466266"/>
            <a:ext cx="1270800" cy="1270800"/>
          </a:xfrm>
          <a:prstGeom prst="diamond">
            <a:avLst/>
          </a:prstGeom>
          <a:solidFill>
            <a:schemeClr val="dk1"/>
          </a:solidFill>
          <a:ln>
            <a:noFill/>
          </a:ln>
          <a:effectLst>
            <a:outerShdw blurRad="57150" dist="57150" dir="3660000" algn="bl" rotWithShape="0">
              <a:schemeClr val="lt1">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4" name="Google Shape;554;p49"/>
          <p:cNvPicPr preferRelativeResize="0"/>
          <p:nvPr/>
        </p:nvPicPr>
        <p:blipFill>
          <a:blip r:embed="rId3">
            <a:alphaModFix/>
          </a:blip>
          <a:stretch>
            <a:fillRect/>
          </a:stretch>
        </p:blipFill>
        <p:spPr>
          <a:xfrm>
            <a:off x="4885149" y="1179650"/>
            <a:ext cx="1921101" cy="1920224"/>
          </a:xfrm>
          <a:prstGeom prst="rect">
            <a:avLst/>
          </a:prstGeom>
          <a:noFill/>
          <a:ln>
            <a:noFill/>
          </a:ln>
        </p:spPr>
      </p:pic>
      <p:pic>
        <p:nvPicPr>
          <p:cNvPr id="555" name="Google Shape;555;p49"/>
          <p:cNvPicPr preferRelativeResize="0"/>
          <p:nvPr/>
        </p:nvPicPr>
        <p:blipFill>
          <a:blip r:embed="rId3">
            <a:alphaModFix/>
          </a:blip>
          <a:stretch>
            <a:fillRect/>
          </a:stretch>
        </p:blipFill>
        <p:spPr>
          <a:xfrm>
            <a:off x="2332449" y="1179650"/>
            <a:ext cx="1921101" cy="1920224"/>
          </a:xfrm>
          <a:prstGeom prst="rect">
            <a:avLst/>
          </a:prstGeom>
          <a:noFill/>
          <a:ln>
            <a:noFill/>
          </a:ln>
        </p:spPr>
      </p:pic>
      <p:grpSp>
        <p:nvGrpSpPr>
          <p:cNvPr id="556" name="Google Shape;556;p49"/>
          <p:cNvGrpSpPr/>
          <p:nvPr/>
        </p:nvGrpSpPr>
        <p:grpSpPr>
          <a:xfrm>
            <a:off x="1765253" y="1845320"/>
            <a:ext cx="520193" cy="512692"/>
            <a:chOff x="-64774725" y="1916550"/>
            <a:chExt cx="319000" cy="314400"/>
          </a:xfrm>
        </p:grpSpPr>
        <p:sp>
          <p:nvSpPr>
            <p:cNvPr id="557" name="Google Shape;557;p49"/>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49"/>
          <p:cNvSpPr/>
          <p:nvPr/>
        </p:nvSpPr>
        <p:spPr>
          <a:xfrm>
            <a:off x="4333576" y="1881584"/>
            <a:ext cx="450848" cy="516361"/>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9"/>
          <p:cNvSpPr/>
          <p:nvPr/>
        </p:nvSpPr>
        <p:spPr>
          <a:xfrm>
            <a:off x="6860679" y="1856336"/>
            <a:ext cx="516236" cy="49066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descr="A picture containing enamel&#10;&#10;Description automatically generated">
            <a:extLst>
              <a:ext uri="{FF2B5EF4-FFF2-40B4-BE49-F238E27FC236}">
                <a16:creationId xmlns:a16="http://schemas.microsoft.com/office/drawing/2014/main" id="{6C5AD758-BC81-46A3-873A-B6C76FBC4480}"/>
              </a:ext>
            </a:extLst>
          </p:cNvPr>
          <p:cNvPicPr>
            <a:picLocks noChangeAspect="1"/>
          </p:cNvPicPr>
          <p:nvPr/>
        </p:nvPicPr>
        <p:blipFill>
          <a:blip r:embed="rId4"/>
          <a:stretch>
            <a:fillRect/>
          </a:stretch>
        </p:blipFill>
        <p:spPr>
          <a:xfrm>
            <a:off x="3718150" y="1254138"/>
            <a:ext cx="1693918" cy="1693918"/>
          </a:xfrm>
          <a:prstGeom prst="rect">
            <a:avLst/>
          </a:prstGeom>
        </p:spPr>
      </p:pic>
      <p:pic>
        <p:nvPicPr>
          <p:cNvPr id="20" name="Picture 19" descr="A picture containing circuit&#10;&#10;Description automatically generated">
            <a:extLst>
              <a:ext uri="{FF2B5EF4-FFF2-40B4-BE49-F238E27FC236}">
                <a16:creationId xmlns:a16="http://schemas.microsoft.com/office/drawing/2014/main" id="{57B1FCD0-8A4A-4EBF-AF97-8B3C47A3913B}"/>
              </a:ext>
            </a:extLst>
          </p:cNvPr>
          <p:cNvPicPr>
            <a:picLocks noChangeAspect="1"/>
          </p:cNvPicPr>
          <p:nvPr/>
        </p:nvPicPr>
        <p:blipFill>
          <a:blip r:embed="rId5"/>
          <a:stretch>
            <a:fillRect/>
          </a:stretch>
        </p:blipFill>
        <p:spPr>
          <a:xfrm>
            <a:off x="6271691" y="1254138"/>
            <a:ext cx="1693918" cy="1693918"/>
          </a:xfrm>
          <a:prstGeom prst="rect">
            <a:avLst/>
          </a:prstGeom>
        </p:spPr>
      </p:pic>
      <p:pic>
        <p:nvPicPr>
          <p:cNvPr id="21" name="Picture 20" descr="A close-up of a watch&#10;&#10;Description automatically generated with low confidence">
            <a:extLst>
              <a:ext uri="{FF2B5EF4-FFF2-40B4-BE49-F238E27FC236}">
                <a16:creationId xmlns:a16="http://schemas.microsoft.com/office/drawing/2014/main" id="{0440972F-BABB-4B35-983F-C4F642E35A3C}"/>
              </a:ext>
            </a:extLst>
          </p:cNvPr>
          <p:cNvPicPr>
            <a:picLocks noChangeAspect="1"/>
          </p:cNvPicPr>
          <p:nvPr/>
        </p:nvPicPr>
        <p:blipFill>
          <a:blip r:embed="rId6"/>
          <a:stretch>
            <a:fillRect/>
          </a:stretch>
        </p:blipFill>
        <p:spPr>
          <a:xfrm>
            <a:off x="1215694" y="1254138"/>
            <a:ext cx="1695056" cy="1695056"/>
          </a:xfrm>
          <a:prstGeom prst="rect">
            <a:avLst/>
          </a:prstGeom>
        </p:spPr>
      </p:pic>
    </p:spTree>
    <p:extLst>
      <p:ext uri="{BB962C8B-B14F-4D97-AF65-F5344CB8AC3E}">
        <p14:creationId xmlns:p14="http://schemas.microsoft.com/office/powerpoint/2010/main" val="372750025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5">
                                            <p:txEl>
                                              <p:pRg st="0" end="0"/>
                                            </p:txEl>
                                          </p:spTgt>
                                        </p:tgtEl>
                                        <p:attrNameLst>
                                          <p:attrName>style.visibility</p:attrName>
                                        </p:attrNameLst>
                                      </p:cBhvr>
                                      <p:to>
                                        <p:strVal val="visible"/>
                                      </p:to>
                                    </p:set>
                                    <p:animEffect transition="in" filter="fade">
                                      <p:cBhvr>
                                        <p:cTn id="7" dur="500"/>
                                        <p:tgtEl>
                                          <p:spTgt spid="54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5">
                                            <p:txEl>
                                              <p:pRg st="1" end="1"/>
                                            </p:txEl>
                                          </p:spTgt>
                                        </p:tgtEl>
                                        <p:attrNameLst>
                                          <p:attrName>style.visibility</p:attrName>
                                        </p:attrNameLst>
                                      </p:cBhvr>
                                      <p:to>
                                        <p:strVal val="visible"/>
                                      </p:to>
                                    </p:set>
                                    <p:animEffect transition="in" filter="fade">
                                      <p:cBhvr>
                                        <p:cTn id="10" dur="500"/>
                                        <p:tgtEl>
                                          <p:spTgt spid="54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5">
                                            <p:txEl>
                                              <p:pRg st="2" end="2"/>
                                            </p:txEl>
                                          </p:spTgt>
                                        </p:tgtEl>
                                        <p:attrNameLst>
                                          <p:attrName>style.visibility</p:attrName>
                                        </p:attrNameLst>
                                      </p:cBhvr>
                                      <p:to>
                                        <p:strVal val="visible"/>
                                      </p:to>
                                    </p:set>
                                    <p:animEffect transition="in" filter="fade">
                                      <p:cBhvr>
                                        <p:cTn id="13" dur="500"/>
                                        <p:tgtEl>
                                          <p:spTgt spid="54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7">
                                            <p:txEl>
                                              <p:pRg st="0" end="0"/>
                                            </p:txEl>
                                          </p:spTgt>
                                        </p:tgtEl>
                                        <p:attrNameLst>
                                          <p:attrName>style.visibility</p:attrName>
                                        </p:attrNameLst>
                                      </p:cBhvr>
                                      <p:to>
                                        <p:strVal val="visible"/>
                                      </p:to>
                                    </p:set>
                                    <p:animEffect transition="in" filter="fade">
                                      <p:cBhvr>
                                        <p:cTn id="16" dur="500"/>
                                        <p:tgtEl>
                                          <p:spTgt spid="547">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7">
                                            <p:txEl>
                                              <p:pRg st="1" end="1"/>
                                            </p:txEl>
                                          </p:spTgt>
                                        </p:tgtEl>
                                        <p:attrNameLst>
                                          <p:attrName>style.visibility</p:attrName>
                                        </p:attrNameLst>
                                      </p:cBhvr>
                                      <p:to>
                                        <p:strVal val="visible"/>
                                      </p:to>
                                    </p:set>
                                    <p:animEffect transition="in" filter="fade">
                                      <p:cBhvr>
                                        <p:cTn id="19" dur="500"/>
                                        <p:tgtEl>
                                          <p:spTgt spid="547">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7">
                                            <p:txEl>
                                              <p:pRg st="2" end="2"/>
                                            </p:txEl>
                                          </p:spTgt>
                                        </p:tgtEl>
                                        <p:attrNameLst>
                                          <p:attrName>style.visibility</p:attrName>
                                        </p:attrNameLst>
                                      </p:cBhvr>
                                      <p:to>
                                        <p:strVal val="visible"/>
                                      </p:to>
                                    </p:set>
                                    <p:animEffect transition="in" filter="fade">
                                      <p:cBhvr>
                                        <p:cTn id="22" dur="500"/>
                                        <p:tgtEl>
                                          <p:spTgt spid="547">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7">
                                            <p:txEl>
                                              <p:pRg st="3" end="3"/>
                                            </p:txEl>
                                          </p:spTgt>
                                        </p:tgtEl>
                                        <p:attrNameLst>
                                          <p:attrName>style.visibility</p:attrName>
                                        </p:attrNameLst>
                                      </p:cBhvr>
                                      <p:to>
                                        <p:strVal val="visible"/>
                                      </p:to>
                                    </p:set>
                                    <p:animEffect transition="in" filter="fade">
                                      <p:cBhvr>
                                        <p:cTn id="25" dur="500"/>
                                        <p:tgtEl>
                                          <p:spTgt spid="547">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0">
                                            <p:txEl>
                                              <p:pRg st="0" end="0"/>
                                            </p:txEl>
                                          </p:spTgt>
                                        </p:tgtEl>
                                        <p:attrNameLst>
                                          <p:attrName>style.visibility</p:attrName>
                                        </p:attrNameLst>
                                      </p:cBhvr>
                                      <p:to>
                                        <p:strVal val="visible"/>
                                      </p:to>
                                    </p:set>
                                    <p:animEffect transition="in" filter="fade">
                                      <p:cBhvr>
                                        <p:cTn id="28" dur="500"/>
                                        <p:tgtEl>
                                          <p:spTgt spid="55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0">
                                            <p:txEl>
                                              <p:pRg st="1" end="1"/>
                                            </p:txEl>
                                          </p:spTgt>
                                        </p:tgtEl>
                                        <p:attrNameLst>
                                          <p:attrName>style.visibility</p:attrName>
                                        </p:attrNameLst>
                                      </p:cBhvr>
                                      <p:to>
                                        <p:strVal val="visible"/>
                                      </p:to>
                                    </p:set>
                                    <p:animEffect transition="in" filter="fade">
                                      <p:cBhvr>
                                        <p:cTn id="31" dur="500"/>
                                        <p:tgtEl>
                                          <p:spTgt spid="550">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0">
                                            <p:txEl>
                                              <p:pRg st="2" end="2"/>
                                            </p:txEl>
                                          </p:spTgt>
                                        </p:tgtEl>
                                        <p:attrNameLst>
                                          <p:attrName>style.visibility</p:attrName>
                                        </p:attrNameLst>
                                      </p:cBhvr>
                                      <p:to>
                                        <p:strVal val="visible"/>
                                      </p:to>
                                    </p:set>
                                    <p:animEffect transition="in" filter="fade">
                                      <p:cBhvr>
                                        <p:cTn id="34" dur="500"/>
                                        <p:tgtEl>
                                          <p:spTgt spid="5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 grpId="0" uiExpand="1" build="p"/>
      <p:bldP spid="547" grpId="0" build="p"/>
      <p:bldP spid="55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oogle Shape;555;p49">
            <a:extLst>
              <a:ext uri="{FF2B5EF4-FFF2-40B4-BE49-F238E27FC236}">
                <a16:creationId xmlns:a16="http://schemas.microsoft.com/office/drawing/2014/main" id="{426385A9-2B46-4221-A1DC-67DFF499483F}"/>
              </a:ext>
            </a:extLst>
          </p:cNvPr>
          <p:cNvPicPr preferRelativeResize="0"/>
          <p:nvPr/>
        </p:nvPicPr>
        <p:blipFill>
          <a:blip r:embed="rId3">
            <a:alphaModFix/>
          </a:blip>
          <a:stretch>
            <a:fillRect/>
          </a:stretch>
        </p:blipFill>
        <p:spPr>
          <a:xfrm>
            <a:off x="3644339" y="1170126"/>
            <a:ext cx="1921101" cy="1920224"/>
          </a:xfrm>
          <a:prstGeom prst="rect">
            <a:avLst/>
          </a:prstGeom>
          <a:noFill/>
          <a:ln>
            <a:noFill/>
          </a:ln>
        </p:spPr>
      </p:pic>
      <p:sp>
        <p:nvSpPr>
          <p:cNvPr id="9" name="Title 8">
            <a:extLst>
              <a:ext uri="{FF2B5EF4-FFF2-40B4-BE49-F238E27FC236}">
                <a16:creationId xmlns:a16="http://schemas.microsoft.com/office/drawing/2014/main" id="{548E67B6-307E-49D4-811F-057B6241BB95}"/>
              </a:ext>
            </a:extLst>
          </p:cNvPr>
          <p:cNvSpPr>
            <a:spLocks noGrp="1"/>
          </p:cNvSpPr>
          <p:nvPr>
            <p:ph type="title"/>
          </p:nvPr>
        </p:nvSpPr>
        <p:spPr/>
        <p:txBody>
          <a:bodyPr/>
          <a:lstStyle/>
          <a:p>
            <a:r>
              <a:rPr lang="en-US" dirty="0"/>
              <a:t>Robotic Hand</a:t>
            </a:r>
            <a:endParaRPr lang="es-ES" dirty="0"/>
          </a:p>
        </p:txBody>
      </p:sp>
      <p:sp>
        <p:nvSpPr>
          <p:cNvPr id="10" name="Subtitle 9">
            <a:extLst>
              <a:ext uri="{FF2B5EF4-FFF2-40B4-BE49-F238E27FC236}">
                <a16:creationId xmlns:a16="http://schemas.microsoft.com/office/drawing/2014/main" id="{0F7AF1AA-3B08-4F1D-89FF-E7846FF8B844}"/>
              </a:ext>
            </a:extLst>
          </p:cNvPr>
          <p:cNvSpPr>
            <a:spLocks noGrp="1"/>
          </p:cNvSpPr>
          <p:nvPr>
            <p:ph type="subTitle" idx="1"/>
          </p:nvPr>
        </p:nvSpPr>
        <p:spPr/>
        <p:txBody>
          <a:bodyPr/>
          <a:lstStyle/>
          <a:p>
            <a:r>
              <a:rPr lang="en-US" dirty="0"/>
              <a:t>October 2019</a:t>
            </a:r>
          </a:p>
          <a:p>
            <a:r>
              <a:rPr lang="en-US" dirty="0" err="1"/>
              <a:t>Giiker</a:t>
            </a:r>
            <a:r>
              <a:rPr lang="en-US" dirty="0"/>
              <a:t> + Computer Vision</a:t>
            </a:r>
          </a:p>
          <a:p>
            <a:r>
              <a:rPr lang="en-US" dirty="0"/>
              <a:t>Average Angle Error of 15.92⁰ </a:t>
            </a:r>
            <a:endParaRPr lang="es-ES" dirty="0"/>
          </a:p>
        </p:txBody>
      </p:sp>
      <p:sp>
        <p:nvSpPr>
          <p:cNvPr id="11" name="Title 10">
            <a:extLst>
              <a:ext uri="{FF2B5EF4-FFF2-40B4-BE49-F238E27FC236}">
                <a16:creationId xmlns:a16="http://schemas.microsoft.com/office/drawing/2014/main" id="{A4FE7A57-4943-45DF-8DF2-D0EB51BE818B}"/>
              </a:ext>
            </a:extLst>
          </p:cNvPr>
          <p:cNvSpPr>
            <a:spLocks noGrp="1"/>
          </p:cNvSpPr>
          <p:nvPr>
            <p:ph type="title" idx="4"/>
          </p:nvPr>
        </p:nvSpPr>
        <p:spPr/>
        <p:txBody>
          <a:bodyPr/>
          <a:lstStyle/>
          <a:p>
            <a:r>
              <a:rPr lang="en-US" dirty="0" err="1"/>
              <a:t>DeepCube</a:t>
            </a:r>
            <a:endParaRPr lang="es-ES" dirty="0"/>
          </a:p>
        </p:txBody>
      </p:sp>
      <p:sp>
        <p:nvSpPr>
          <p:cNvPr id="12" name="Subtitle 11">
            <a:extLst>
              <a:ext uri="{FF2B5EF4-FFF2-40B4-BE49-F238E27FC236}">
                <a16:creationId xmlns:a16="http://schemas.microsoft.com/office/drawing/2014/main" id="{CEC1A652-F670-4388-A5F6-436880DFB6F2}"/>
              </a:ext>
            </a:extLst>
          </p:cNvPr>
          <p:cNvSpPr>
            <a:spLocks noGrp="1"/>
          </p:cNvSpPr>
          <p:nvPr>
            <p:ph type="subTitle" idx="5"/>
          </p:nvPr>
        </p:nvSpPr>
        <p:spPr/>
        <p:txBody>
          <a:bodyPr/>
          <a:lstStyle/>
          <a:p>
            <a:r>
              <a:rPr lang="en-US" dirty="0"/>
              <a:t>2020</a:t>
            </a:r>
          </a:p>
          <a:p>
            <a:r>
              <a:rPr lang="en-US" dirty="0"/>
              <a:t>Computer Vision</a:t>
            </a:r>
          </a:p>
          <a:p>
            <a:r>
              <a:rPr lang="en-US" dirty="0"/>
              <a:t>93.3% Accuracy</a:t>
            </a:r>
            <a:endParaRPr lang="es-ES" dirty="0"/>
          </a:p>
        </p:txBody>
      </p:sp>
      <p:sp>
        <p:nvSpPr>
          <p:cNvPr id="13" name="Title 12">
            <a:extLst>
              <a:ext uri="{FF2B5EF4-FFF2-40B4-BE49-F238E27FC236}">
                <a16:creationId xmlns:a16="http://schemas.microsoft.com/office/drawing/2014/main" id="{AB9FD625-1476-4B66-8710-5D7EEAFEC985}"/>
              </a:ext>
            </a:extLst>
          </p:cNvPr>
          <p:cNvSpPr>
            <a:spLocks noGrp="1"/>
          </p:cNvSpPr>
          <p:nvPr>
            <p:ph type="title" idx="6"/>
          </p:nvPr>
        </p:nvSpPr>
        <p:spPr/>
        <p:txBody>
          <a:bodyPr/>
          <a:lstStyle/>
          <a:p>
            <a:r>
              <a:rPr lang="en-US" dirty="0"/>
              <a:t>ACADEMIC SMARTCUBES</a:t>
            </a:r>
            <a:endParaRPr lang="es-ES" dirty="0"/>
          </a:p>
        </p:txBody>
      </p:sp>
      <p:pic>
        <p:nvPicPr>
          <p:cNvPr id="14" name="Picture 13">
            <a:extLst>
              <a:ext uri="{FF2B5EF4-FFF2-40B4-BE49-F238E27FC236}">
                <a16:creationId xmlns:a16="http://schemas.microsoft.com/office/drawing/2014/main" id="{36E3187B-718B-45F3-9813-2EA02B7864B8}"/>
              </a:ext>
            </a:extLst>
          </p:cNvPr>
          <p:cNvPicPr>
            <a:picLocks noChangeAspect="1"/>
          </p:cNvPicPr>
          <p:nvPr/>
        </p:nvPicPr>
        <p:blipFill>
          <a:blip r:embed="rId4"/>
          <a:stretch>
            <a:fillRect/>
          </a:stretch>
        </p:blipFill>
        <p:spPr>
          <a:xfrm>
            <a:off x="5035134" y="1207715"/>
            <a:ext cx="2946304" cy="1679910"/>
          </a:xfrm>
          <a:prstGeom prst="rect">
            <a:avLst/>
          </a:prstGeom>
        </p:spPr>
      </p:pic>
      <p:pic>
        <p:nvPicPr>
          <p:cNvPr id="18" name="Picture 17">
            <a:extLst>
              <a:ext uri="{FF2B5EF4-FFF2-40B4-BE49-F238E27FC236}">
                <a16:creationId xmlns:a16="http://schemas.microsoft.com/office/drawing/2014/main" id="{28FBB70D-0AB1-474C-A419-7B1303E7E8C9}"/>
              </a:ext>
            </a:extLst>
          </p:cNvPr>
          <p:cNvPicPr>
            <a:picLocks noChangeAspect="1"/>
          </p:cNvPicPr>
          <p:nvPr/>
        </p:nvPicPr>
        <p:blipFill>
          <a:blip r:embed="rId5"/>
          <a:stretch>
            <a:fillRect/>
          </a:stretch>
        </p:blipFill>
        <p:spPr>
          <a:xfrm>
            <a:off x="1142934" y="1213195"/>
            <a:ext cx="2985707" cy="1679910"/>
          </a:xfrm>
          <a:prstGeom prst="rect">
            <a:avLst/>
          </a:prstGeom>
        </p:spPr>
      </p:pic>
    </p:spTree>
    <p:extLst>
      <p:ext uri="{BB962C8B-B14F-4D97-AF65-F5344CB8AC3E}">
        <p14:creationId xmlns:p14="http://schemas.microsoft.com/office/powerpoint/2010/main" val="149189152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1" end="1"/>
                                            </p:txEl>
                                          </p:spTgt>
                                        </p:tgtEl>
                                        <p:attrNameLst>
                                          <p:attrName>style.visibility</p:attrName>
                                        </p:attrNameLst>
                                      </p:cBhvr>
                                      <p:to>
                                        <p:strVal val="visible"/>
                                      </p:to>
                                    </p:set>
                                    <p:animEffect transition="in" filter="fade">
                                      <p:cBhvr>
                                        <p:cTn id="30" dur="500"/>
                                        <p:tgtEl>
                                          <p:spTgt spid="12">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animEffect transition="in" filter="fade">
                                      <p:cBhvr>
                                        <p:cTn id="33" dur="500"/>
                                        <p:tgtEl>
                                          <p:spTgt spid="12">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9" presetClass="emph" presetSubtype="0" grpId="1" nodeType="withEffect">
                                  <p:stCondLst>
                                    <p:cond delay="0"/>
                                  </p:stCondLst>
                                  <p:childTnLst>
                                    <p:set>
                                      <p:cBhvr>
                                        <p:cTn id="38" dur="indefinite"/>
                                        <p:tgtEl>
                                          <p:spTgt spid="9"/>
                                        </p:tgtEl>
                                        <p:attrNameLst>
                                          <p:attrName>style.opacity</p:attrName>
                                        </p:attrNameLst>
                                      </p:cBhvr>
                                      <p:to>
                                        <p:strVal val="0.5"/>
                                      </p:to>
                                    </p:set>
                                    <p:animEffect filter="image" prLst="opacity: 0.5">
                                      <p:cBhvr rctx="IE">
                                        <p:cTn id="39" dur="indefinite"/>
                                        <p:tgtEl>
                                          <p:spTgt spid="9"/>
                                        </p:tgtEl>
                                      </p:cBhvr>
                                    </p:animEffect>
                                  </p:childTnLst>
                                </p:cTn>
                              </p:par>
                              <p:par>
                                <p:cTn id="40" presetID="9" presetClass="emph" presetSubtype="0" grpId="1" nodeType="withEffect">
                                  <p:stCondLst>
                                    <p:cond delay="0"/>
                                  </p:stCondLst>
                                  <p:childTnLst>
                                    <p:set>
                                      <p:cBhvr>
                                        <p:cTn id="41" dur="indefinite"/>
                                        <p:tgtEl>
                                          <p:spTgt spid="10">
                                            <p:txEl>
                                              <p:pRg st="0" end="0"/>
                                            </p:txEl>
                                          </p:spTgt>
                                        </p:tgtEl>
                                        <p:attrNameLst>
                                          <p:attrName>style.opacity</p:attrName>
                                        </p:attrNameLst>
                                      </p:cBhvr>
                                      <p:to>
                                        <p:strVal val="0.5"/>
                                      </p:to>
                                    </p:set>
                                    <p:animEffect filter="image" prLst="opacity: 0.5">
                                      <p:cBhvr rctx="IE">
                                        <p:cTn id="42" dur="indefinite"/>
                                        <p:tgtEl>
                                          <p:spTgt spid="10">
                                            <p:txEl>
                                              <p:pRg st="0" end="0"/>
                                            </p:txEl>
                                          </p:spTgt>
                                        </p:tgtEl>
                                      </p:cBhvr>
                                    </p:animEffect>
                                  </p:childTnLst>
                                </p:cTn>
                              </p:par>
                              <p:par>
                                <p:cTn id="43" presetID="9" presetClass="emph" presetSubtype="0" grpId="1" nodeType="withEffect">
                                  <p:stCondLst>
                                    <p:cond delay="0"/>
                                  </p:stCondLst>
                                  <p:childTnLst>
                                    <p:set>
                                      <p:cBhvr>
                                        <p:cTn id="44" dur="indefinite"/>
                                        <p:tgtEl>
                                          <p:spTgt spid="10">
                                            <p:txEl>
                                              <p:pRg st="1" end="1"/>
                                            </p:txEl>
                                          </p:spTgt>
                                        </p:tgtEl>
                                        <p:attrNameLst>
                                          <p:attrName>style.opacity</p:attrName>
                                        </p:attrNameLst>
                                      </p:cBhvr>
                                      <p:to>
                                        <p:strVal val="0.5"/>
                                      </p:to>
                                    </p:set>
                                    <p:animEffect filter="image" prLst="opacity: 0.5">
                                      <p:cBhvr rctx="IE">
                                        <p:cTn id="45" dur="indefinite"/>
                                        <p:tgtEl>
                                          <p:spTgt spid="10">
                                            <p:txEl>
                                              <p:pRg st="1" end="1"/>
                                            </p:txEl>
                                          </p:spTgt>
                                        </p:tgtEl>
                                      </p:cBhvr>
                                    </p:animEffect>
                                  </p:childTnLst>
                                </p:cTn>
                              </p:par>
                              <p:par>
                                <p:cTn id="46" presetID="9" presetClass="emph" presetSubtype="0" grpId="1" nodeType="withEffect">
                                  <p:stCondLst>
                                    <p:cond delay="0"/>
                                  </p:stCondLst>
                                  <p:childTnLst>
                                    <p:set>
                                      <p:cBhvr>
                                        <p:cTn id="47" dur="indefinite"/>
                                        <p:tgtEl>
                                          <p:spTgt spid="10">
                                            <p:txEl>
                                              <p:pRg st="2" end="2"/>
                                            </p:txEl>
                                          </p:spTgt>
                                        </p:tgtEl>
                                        <p:attrNameLst>
                                          <p:attrName>style.opacity</p:attrName>
                                        </p:attrNameLst>
                                      </p:cBhvr>
                                      <p:to>
                                        <p:strVal val="0.5"/>
                                      </p:to>
                                    </p:set>
                                    <p:animEffect filter="image" prLst="opacity: 0.5">
                                      <p:cBhvr rctx="IE">
                                        <p:cTn id="48" dur="indefinite"/>
                                        <p:tgtEl>
                                          <p:spTgt spid="10">
                                            <p:txEl>
                                              <p:pRg st="2" end="2"/>
                                            </p:txEl>
                                          </p:spTgt>
                                        </p:tgtEl>
                                      </p:cBhvr>
                                    </p:animEffect>
                                  </p:childTnLst>
                                </p:cTn>
                              </p:par>
                              <p:par>
                                <p:cTn id="49" presetID="9" presetClass="emph" presetSubtype="0" nodeType="withEffect">
                                  <p:stCondLst>
                                    <p:cond delay="0"/>
                                  </p:stCondLst>
                                  <p:childTnLst>
                                    <p:set>
                                      <p:cBhvr>
                                        <p:cTn id="50" dur="indefinite"/>
                                        <p:tgtEl>
                                          <p:spTgt spid="18"/>
                                        </p:tgtEl>
                                        <p:attrNameLst>
                                          <p:attrName>style.opacity</p:attrName>
                                        </p:attrNameLst>
                                      </p:cBhvr>
                                      <p:to>
                                        <p:strVal val="0.5"/>
                                      </p:to>
                                    </p:set>
                                    <p:animEffect filter="image" prLst="opacity: 0.5">
                                      <p:cBhvr rctx="IE">
                                        <p:cTn id="51"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uiExpand="1" build="p"/>
      <p:bldP spid="10" grpId="1" build="p"/>
      <p:bldP spid="11" grpId="0"/>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1CBD9-E5DF-457E-AD81-E2A97EB6B4FA}"/>
              </a:ext>
            </a:extLst>
          </p:cNvPr>
          <p:cNvSpPr>
            <a:spLocks noGrp="1"/>
          </p:cNvSpPr>
          <p:nvPr>
            <p:ph type="title"/>
          </p:nvPr>
        </p:nvSpPr>
        <p:spPr>
          <a:xfrm>
            <a:off x="2750127" y="1951100"/>
            <a:ext cx="5628273" cy="1583100"/>
          </a:xfrm>
        </p:spPr>
        <p:txBody>
          <a:bodyPr/>
          <a:lstStyle/>
          <a:p>
            <a:r>
              <a:rPr lang="en-US" dirty="0"/>
              <a:t>TURN TRACKING</a:t>
            </a:r>
            <a:br>
              <a:rPr lang="en-US" dirty="0"/>
            </a:br>
            <a:r>
              <a:rPr lang="en-US" dirty="0"/>
              <a:t>VIA SOUND</a:t>
            </a:r>
            <a:endParaRPr lang="es-ES" dirty="0"/>
          </a:p>
        </p:txBody>
      </p:sp>
      <p:sp>
        <p:nvSpPr>
          <p:cNvPr id="5" name="Title 4">
            <a:extLst>
              <a:ext uri="{FF2B5EF4-FFF2-40B4-BE49-F238E27FC236}">
                <a16:creationId xmlns:a16="http://schemas.microsoft.com/office/drawing/2014/main" id="{6A705DAD-AFE6-42CD-BDE4-23B483A39312}"/>
              </a:ext>
            </a:extLst>
          </p:cNvPr>
          <p:cNvSpPr>
            <a:spLocks noGrp="1"/>
          </p:cNvSpPr>
          <p:nvPr>
            <p:ph type="title" idx="2"/>
          </p:nvPr>
        </p:nvSpPr>
        <p:spPr/>
        <p:txBody>
          <a:bodyPr/>
          <a:lstStyle/>
          <a:p>
            <a:r>
              <a:rPr lang="en-US" dirty="0"/>
              <a:t>02</a:t>
            </a:r>
            <a:endParaRPr lang="es-ES" dirty="0"/>
          </a:p>
        </p:txBody>
      </p:sp>
      <p:sp>
        <p:nvSpPr>
          <p:cNvPr id="4" name="Subtitle 3">
            <a:extLst>
              <a:ext uri="{FF2B5EF4-FFF2-40B4-BE49-F238E27FC236}">
                <a16:creationId xmlns:a16="http://schemas.microsoft.com/office/drawing/2014/main" id="{044C2A6A-C817-4831-9DB1-CA9C13E8950A}"/>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4896494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29A5D00B-F822-4914-944D-C4888AC1537A}"/>
              </a:ext>
            </a:extLst>
          </p:cNvPr>
          <p:cNvSpPr>
            <a:spLocks noGrp="1"/>
          </p:cNvSpPr>
          <p:nvPr>
            <p:ph type="ctrTitle" idx="4"/>
          </p:nvPr>
        </p:nvSpPr>
        <p:spPr>
          <a:xfrm>
            <a:off x="6004261" y="3349785"/>
            <a:ext cx="1847100" cy="433500"/>
          </a:xfrm>
        </p:spPr>
        <p:txBody>
          <a:bodyPr/>
          <a:lstStyle/>
          <a:p>
            <a:r>
              <a:rPr lang="en-US" dirty="0"/>
              <a:t>Legality</a:t>
            </a:r>
            <a:endParaRPr lang="es-ES" dirty="0"/>
          </a:p>
        </p:txBody>
      </p:sp>
      <p:sp>
        <p:nvSpPr>
          <p:cNvPr id="17" name="Subtitle 16">
            <a:extLst>
              <a:ext uri="{FF2B5EF4-FFF2-40B4-BE49-F238E27FC236}">
                <a16:creationId xmlns:a16="http://schemas.microsoft.com/office/drawing/2014/main" id="{7ECC2A39-193A-49CE-8391-19C0A2066810}"/>
              </a:ext>
            </a:extLst>
          </p:cNvPr>
          <p:cNvSpPr>
            <a:spLocks noGrp="1"/>
          </p:cNvSpPr>
          <p:nvPr>
            <p:ph type="subTitle" idx="5"/>
          </p:nvPr>
        </p:nvSpPr>
        <p:spPr>
          <a:xfrm>
            <a:off x="6004261" y="3696396"/>
            <a:ext cx="1847100" cy="612600"/>
          </a:xfrm>
        </p:spPr>
        <p:txBody>
          <a:bodyPr anchor="ctr"/>
          <a:lstStyle/>
          <a:p>
            <a:pPr marL="0" indent="0"/>
            <a:r>
              <a:rPr lang="en-US" dirty="0"/>
              <a:t>In Competition</a:t>
            </a:r>
          </a:p>
          <a:p>
            <a:pPr marL="0" indent="0"/>
            <a:endParaRPr lang="es-ES" dirty="0"/>
          </a:p>
        </p:txBody>
      </p:sp>
      <p:sp>
        <p:nvSpPr>
          <p:cNvPr id="13" name="Title 12">
            <a:extLst>
              <a:ext uri="{FF2B5EF4-FFF2-40B4-BE49-F238E27FC236}">
                <a16:creationId xmlns:a16="http://schemas.microsoft.com/office/drawing/2014/main" id="{4761D3EA-CEA6-4070-9EB7-2FDCC2CA130E}"/>
              </a:ext>
            </a:extLst>
          </p:cNvPr>
          <p:cNvSpPr>
            <a:spLocks noGrp="1"/>
          </p:cNvSpPr>
          <p:nvPr>
            <p:ph type="title" idx="15"/>
          </p:nvPr>
        </p:nvSpPr>
        <p:spPr/>
        <p:txBody>
          <a:bodyPr/>
          <a:lstStyle/>
          <a:p>
            <a:r>
              <a:rPr lang="en-US" dirty="0"/>
              <a:t>KEY QUESTIONS</a:t>
            </a:r>
            <a:endParaRPr lang="es-ES" dirty="0"/>
          </a:p>
        </p:txBody>
      </p:sp>
      <p:grpSp>
        <p:nvGrpSpPr>
          <p:cNvPr id="4" name="Group 3">
            <a:extLst>
              <a:ext uri="{FF2B5EF4-FFF2-40B4-BE49-F238E27FC236}">
                <a16:creationId xmlns:a16="http://schemas.microsoft.com/office/drawing/2014/main" id="{933F298A-FDC5-49FF-93C7-6F3A544E132B}"/>
              </a:ext>
            </a:extLst>
          </p:cNvPr>
          <p:cNvGrpSpPr/>
          <p:nvPr/>
        </p:nvGrpSpPr>
        <p:grpSpPr>
          <a:xfrm>
            <a:off x="713225" y="3349785"/>
            <a:ext cx="2339297" cy="959211"/>
            <a:chOff x="713225" y="3349785"/>
            <a:chExt cx="2339297" cy="959211"/>
          </a:xfrm>
        </p:grpSpPr>
        <p:sp>
          <p:nvSpPr>
            <p:cNvPr id="33" name="Title 25">
              <a:extLst>
                <a:ext uri="{FF2B5EF4-FFF2-40B4-BE49-F238E27FC236}">
                  <a16:creationId xmlns:a16="http://schemas.microsoft.com/office/drawing/2014/main" id="{A1E86F03-8002-48B5-B170-6A369CE24A75}"/>
                </a:ext>
              </a:extLst>
            </p:cNvPr>
            <p:cNvSpPr txBox="1">
              <a:spLocks/>
            </p:cNvSpPr>
            <p:nvPr/>
          </p:nvSpPr>
          <p:spPr>
            <a:xfrm>
              <a:off x="713225" y="3349785"/>
              <a:ext cx="2339297"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Orbitron"/>
                <a:buNone/>
                <a:defRPr sz="2400" b="0" i="0" u="none" strike="noStrike" cap="none" baseline="0">
                  <a:solidFill>
                    <a:schemeClr val="dk1"/>
                  </a:solidFill>
                  <a:latin typeface="Rubik ExtraBold" pitchFamily="2" charset="-79"/>
                  <a:ea typeface="Orbitron"/>
                  <a:cs typeface="Rubik ExtraBold" pitchFamily="2" charset="-79"/>
                  <a:sym typeface="Orbitron"/>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dirty="0"/>
                <a:t>Compatibility</a:t>
              </a:r>
              <a:endParaRPr lang="es-ES" dirty="0"/>
            </a:p>
          </p:txBody>
        </p:sp>
        <p:sp>
          <p:nvSpPr>
            <p:cNvPr id="34" name="Subtitle 14">
              <a:extLst>
                <a:ext uri="{FF2B5EF4-FFF2-40B4-BE49-F238E27FC236}">
                  <a16:creationId xmlns:a16="http://schemas.microsoft.com/office/drawing/2014/main" id="{9F86A8C3-67E9-4810-B82F-51AB33DBDD30}"/>
                </a:ext>
              </a:extLst>
            </p:cNvPr>
            <p:cNvSpPr txBox="1">
              <a:spLocks/>
            </p:cNvSpPr>
            <p:nvPr/>
          </p:nvSpPr>
          <p:spPr>
            <a:xfrm>
              <a:off x="713225" y="3696396"/>
              <a:ext cx="2339297"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Lato"/>
                <a:buNone/>
                <a:defRPr sz="16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dirty="0"/>
                <a:t>With Standard </a:t>
              </a:r>
              <a:r>
                <a:rPr lang="en-US" dirty="0" err="1"/>
                <a:t>Speedcubes</a:t>
              </a:r>
              <a:endParaRPr lang="es-ES" dirty="0"/>
            </a:p>
          </p:txBody>
        </p:sp>
      </p:grpSp>
      <p:grpSp>
        <p:nvGrpSpPr>
          <p:cNvPr id="5" name="Group 4">
            <a:extLst>
              <a:ext uri="{FF2B5EF4-FFF2-40B4-BE49-F238E27FC236}">
                <a16:creationId xmlns:a16="http://schemas.microsoft.com/office/drawing/2014/main" id="{196CF9F9-1D10-45D5-9453-717025A35D73}"/>
              </a:ext>
            </a:extLst>
          </p:cNvPr>
          <p:cNvGrpSpPr/>
          <p:nvPr/>
        </p:nvGrpSpPr>
        <p:grpSpPr>
          <a:xfrm>
            <a:off x="3513478" y="3349785"/>
            <a:ext cx="2339297" cy="959211"/>
            <a:chOff x="3513478" y="3349785"/>
            <a:chExt cx="2339297" cy="959211"/>
          </a:xfrm>
        </p:grpSpPr>
        <p:sp>
          <p:nvSpPr>
            <p:cNvPr id="36" name="Title 24">
              <a:extLst>
                <a:ext uri="{FF2B5EF4-FFF2-40B4-BE49-F238E27FC236}">
                  <a16:creationId xmlns:a16="http://schemas.microsoft.com/office/drawing/2014/main" id="{2B225B92-0CB1-4A44-B63D-CBAA8D63D456}"/>
                </a:ext>
              </a:extLst>
            </p:cNvPr>
            <p:cNvSpPr txBox="1">
              <a:spLocks/>
            </p:cNvSpPr>
            <p:nvPr/>
          </p:nvSpPr>
          <p:spPr>
            <a:xfrm>
              <a:off x="3513478" y="3349785"/>
              <a:ext cx="2339297"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Orbitron"/>
                <a:buNone/>
                <a:defRPr sz="2400" b="0" i="0" u="none" strike="noStrike" cap="none" baseline="0">
                  <a:solidFill>
                    <a:schemeClr val="dk1"/>
                  </a:solidFill>
                  <a:latin typeface="Rubik ExtraBold" pitchFamily="2" charset="-79"/>
                  <a:ea typeface="Orbitron"/>
                  <a:cs typeface="Rubik ExtraBold" pitchFamily="2" charset="-79"/>
                  <a:sym typeface="Orbitron"/>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dirty="0"/>
                <a:t>Granularity</a:t>
              </a:r>
              <a:endParaRPr lang="es-ES" dirty="0"/>
            </a:p>
          </p:txBody>
        </p:sp>
        <p:sp>
          <p:nvSpPr>
            <p:cNvPr id="37" name="Subtitle 16">
              <a:extLst>
                <a:ext uri="{FF2B5EF4-FFF2-40B4-BE49-F238E27FC236}">
                  <a16:creationId xmlns:a16="http://schemas.microsoft.com/office/drawing/2014/main" id="{5E192BA4-DD34-4BD1-8B2E-D65CFBEB571F}"/>
                </a:ext>
              </a:extLst>
            </p:cNvPr>
            <p:cNvSpPr txBox="1">
              <a:spLocks/>
            </p:cNvSpPr>
            <p:nvPr/>
          </p:nvSpPr>
          <p:spPr>
            <a:xfrm>
              <a:off x="3513478" y="3696396"/>
              <a:ext cx="2339297" cy="61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Lato"/>
                <a:buNone/>
                <a:defRPr sz="16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dirty="0"/>
                <a:t>Of Turn Tracking</a:t>
              </a:r>
            </a:p>
            <a:p>
              <a:pPr marL="0" indent="0"/>
              <a:endParaRPr lang="es-ES" dirty="0"/>
            </a:p>
          </p:txBody>
        </p:sp>
      </p:grpSp>
      <p:grpSp>
        <p:nvGrpSpPr>
          <p:cNvPr id="3" name="Group 2">
            <a:extLst>
              <a:ext uri="{FF2B5EF4-FFF2-40B4-BE49-F238E27FC236}">
                <a16:creationId xmlns:a16="http://schemas.microsoft.com/office/drawing/2014/main" id="{14AF3C40-483A-435E-81E9-0DF75F7151EE}"/>
              </a:ext>
            </a:extLst>
          </p:cNvPr>
          <p:cNvGrpSpPr/>
          <p:nvPr/>
        </p:nvGrpSpPr>
        <p:grpSpPr>
          <a:xfrm>
            <a:off x="713225" y="1553802"/>
            <a:ext cx="2339297" cy="960045"/>
            <a:chOff x="713225" y="1553802"/>
            <a:chExt cx="2339297" cy="960045"/>
          </a:xfrm>
        </p:grpSpPr>
        <p:sp>
          <p:nvSpPr>
            <p:cNvPr id="39" name="Title 27">
              <a:extLst>
                <a:ext uri="{FF2B5EF4-FFF2-40B4-BE49-F238E27FC236}">
                  <a16:creationId xmlns:a16="http://schemas.microsoft.com/office/drawing/2014/main" id="{5E4464CD-26F0-4511-A0BA-B92489B3830F}"/>
                </a:ext>
              </a:extLst>
            </p:cNvPr>
            <p:cNvSpPr txBox="1">
              <a:spLocks/>
            </p:cNvSpPr>
            <p:nvPr/>
          </p:nvSpPr>
          <p:spPr>
            <a:xfrm>
              <a:off x="713225" y="1553802"/>
              <a:ext cx="2339297"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Orbitron"/>
                <a:buNone/>
                <a:defRPr sz="2400" b="0" i="0" u="none" strike="noStrike" cap="none" baseline="0">
                  <a:solidFill>
                    <a:schemeClr val="dk1"/>
                  </a:solidFill>
                  <a:latin typeface="Rubik ExtraBold" pitchFamily="2" charset="-79"/>
                  <a:ea typeface="Orbitron"/>
                  <a:cs typeface="Rubik ExtraBold" pitchFamily="2" charset="-79"/>
                  <a:sym typeface="Orbitron"/>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dirty="0"/>
                <a:t>Feasibility</a:t>
              </a:r>
              <a:endParaRPr lang="es-ES" dirty="0"/>
            </a:p>
          </p:txBody>
        </p:sp>
        <p:sp>
          <p:nvSpPr>
            <p:cNvPr id="40" name="Subtitle 21">
              <a:extLst>
                <a:ext uri="{FF2B5EF4-FFF2-40B4-BE49-F238E27FC236}">
                  <a16:creationId xmlns:a16="http://schemas.microsoft.com/office/drawing/2014/main" id="{08D0D0B2-FADD-4F9D-BB31-B97C7B33A02D}"/>
                </a:ext>
              </a:extLst>
            </p:cNvPr>
            <p:cNvSpPr txBox="1">
              <a:spLocks/>
            </p:cNvSpPr>
            <p:nvPr/>
          </p:nvSpPr>
          <p:spPr>
            <a:xfrm>
              <a:off x="713225" y="1900347"/>
              <a:ext cx="2339297" cy="6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Lato"/>
                <a:buNone/>
                <a:defRPr sz="16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dirty="0"/>
                <a:t>On Consumer Hardware</a:t>
              </a:r>
              <a:endParaRPr lang="es-ES" dirty="0"/>
            </a:p>
          </p:txBody>
        </p:sp>
      </p:grpSp>
      <p:grpSp>
        <p:nvGrpSpPr>
          <p:cNvPr id="2" name="Group 1">
            <a:extLst>
              <a:ext uri="{FF2B5EF4-FFF2-40B4-BE49-F238E27FC236}">
                <a16:creationId xmlns:a16="http://schemas.microsoft.com/office/drawing/2014/main" id="{C37F5AD5-0715-43BE-8D37-13412152DE05}"/>
              </a:ext>
            </a:extLst>
          </p:cNvPr>
          <p:cNvGrpSpPr/>
          <p:nvPr/>
        </p:nvGrpSpPr>
        <p:grpSpPr>
          <a:xfrm>
            <a:off x="3513478" y="1553802"/>
            <a:ext cx="2339297" cy="960045"/>
            <a:chOff x="3513478" y="1553802"/>
            <a:chExt cx="2339297" cy="960045"/>
          </a:xfrm>
        </p:grpSpPr>
        <p:sp>
          <p:nvSpPr>
            <p:cNvPr id="42" name="Title 29">
              <a:extLst>
                <a:ext uri="{FF2B5EF4-FFF2-40B4-BE49-F238E27FC236}">
                  <a16:creationId xmlns:a16="http://schemas.microsoft.com/office/drawing/2014/main" id="{E064C838-613B-49A3-B5BD-4BBA91222D97}"/>
                </a:ext>
              </a:extLst>
            </p:cNvPr>
            <p:cNvSpPr txBox="1">
              <a:spLocks/>
            </p:cNvSpPr>
            <p:nvPr/>
          </p:nvSpPr>
          <p:spPr>
            <a:xfrm>
              <a:off x="3513478" y="1553802"/>
              <a:ext cx="2339297"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Orbitron"/>
                <a:buNone/>
                <a:defRPr sz="2400" b="0" i="0" u="none" strike="noStrike" cap="none" baseline="0">
                  <a:solidFill>
                    <a:schemeClr val="dk1"/>
                  </a:solidFill>
                  <a:latin typeface="Rubik ExtraBold" pitchFamily="2" charset="-79"/>
                  <a:ea typeface="Orbitron"/>
                  <a:cs typeface="Rubik ExtraBold" pitchFamily="2" charset="-79"/>
                  <a:sym typeface="Orbitron"/>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dirty="0"/>
                <a:t>Accuracy</a:t>
              </a:r>
              <a:endParaRPr lang="es-ES" dirty="0"/>
            </a:p>
          </p:txBody>
        </p:sp>
        <p:sp>
          <p:nvSpPr>
            <p:cNvPr id="43" name="Subtitle 30">
              <a:extLst>
                <a:ext uri="{FF2B5EF4-FFF2-40B4-BE49-F238E27FC236}">
                  <a16:creationId xmlns:a16="http://schemas.microsoft.com/office/drawing/2014/main" id="{BF256263-0DEB-4113-A5F3-D8DD46671AF3}"/>
                </a:ext>
              </a:extLst>
            </p:cNvPr>
            <p:cNvSpPr txBox="1">
              <a:spLocks/>
            </p:cNvSpPr>
            <p:nvPr/>
          </p:nvSpPr>
          <p:spPr>
            <a:xfrm>
              <a:off x="3513478" y="1900347"/>
              <a:ext cx="2339297" cy="6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Lato"/>
                <a:buNone/>
                <a:defRPr sz="1600" b="0" i="0" u="none" strike="noStrike" cap="none">
                  <a:solidFill>
                    <a:schemeClr val="dk2"/>
                  </a:solidFill>
                  <a:latin typeface="Rubik Medium" pitchFamily="2" charset="-79"/>
                  <a:ea typeface="Lato"/>
                  <a:cs typeface="Rubik Medium" pitchFamily="2" charset="-79"/>
                  <a:sym typeface="Lato"/>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dirty="0"/>
                <a:t>Of Turn Tracking</a:t>
              </a:r>
              <a:endParaRPr lang="es-ES" dirty="0"/>
            </a:p>
          </p:txBody>
        </p:sp>
      </p:grpSp>
    </p:spTree>
    <p:extLst>
      <p:ext uri="{BB962C8B-B14F-4D97-AF65-F5344CB8AC3E}">
        <p14:creationId xmlns:p14="http://schemas.microsoft.com/office/powerpoint/2010/main" val="342799733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9" presetClass="emph" presetSubtype="0" nodeType="withEffect">
                                  <p:stCondLst>
                                    <p:cond delay="0"/>
                                  </p:stCondLst>
                                  <p:childTnLst>
                                    <p:set>
                                      <p:cBhvr>
                                        <p:cTn id="14" dur="indefinite"/>
                                        <p:tgtEl>
                                          <p:spTgt spid="3"/>
                                        </p:tgtEl>
                                        <p:attrNameLst>
                                          <p:attrName>style.opacity</p:attrName>
                                        </p:attrNameLst>
                                      </p:cBhvr>
                                      <p:to>
                                        <p:strVal val="0.5"/>
                                      </p:to>
                                    </p:set>
                                    <p:animEffect filter="image" prLst="opacity: 0.5">
                                      <p:cBhvr rctx="IE">
                                        <p:cTn id="15" dur="indefinite"/>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9" presetClass="emph" presetSubtype="0" nodeType="withEffect">
                                  <p:stCondLst>
                                    <p:cond delay="0"/>
                                  </p:stCondLst>
                                  <p:childTnLst>
                                    <p:set>
                                      <p:cBhvr>
                                        <p:cTn id="22" dur="indefinite"/>
                                        <p:tgtEl>
                                          <p:spTgt spid="2"/>
                                        </p:tgtEl>
                                        <p:attrNameLst>
                                          <p:attrName>style.opacity</p:attrName>
                                        </p:attrNameLst>
                                      </p:cBhvr>
                                      <p:to>
                                        <p:strVal val="0.5"/>
                                      </p:to>
                                    </p:set>
                                    <p:animEffect filter="image" prLst="opacity: 0.5">
                                      <p:cBhvr rctx="IE">
                                        <p:cTn id="23" dur="indefinite"/>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9" presetClass="emph" presetSubtype="0" nodeType="withEffect">
                                  <p:stCondLst>
                                    <p:cond delay="0"/>
                                  </p:stCondLst>
                                  <p:childTnLst>
                                    <p:set>
                                      <p:cBhvr>
                                        <p:cTn id="30" dur="indefinite"/>
                                        <p:tgtEl>
                                          <p:spTgt spid="4"/>
                                        </p:tgtEl>
                                        <p:attrNameLst>
                                          <p:attrName>style.opacity</p:attrName>
                                        </p:attrNameLst>
                                      </p:cBhvr>
                                      <p:to>
                                        <p:strVal val="0.5"/>
                                      </p:to>
                                    </p:set>
                                    <p:animEffect filter="image" prLst="opacity: 0.5">
                                      <p:cBhvr rctx="IE">
                                        <p:cTn id="31" dur="indefinite"/>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9" presetClass="emph" presetSubtype="0" nodeType="withEffect">
                                  <p:stCondLst>
                                    <p:cond delay="0"/>
                                  </p:stCondLst>
                                  <p:childTnLst>
                                    <p:set>
                                      <p:cBhvr>
                                        <p:cTn id="41" dur="indefinite"/>
                                        <p:tgtEl>
                                          <p:spTgt spid="5"/>
                                        </p:tgtEl>
                                        <p:attrNameLst>
                                          <p:attrName>style.opacity</p:attrName>
                                        </p:attrNameLst>
                                      </p:cBhvr>
                                      <p:to>
                                        <p:strVal val="0.5"/>
                                      </p:to>
                                    </p:set>
                                    <p:animEffect filter="image" prLst="opacity: 0.5">
                                      <p:cBhvr rctx="IE">
                                        <p:cTn id="42"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3C5AEE-E1D6-4CA3-8AEC-579A31B89369}"/>
              </a:ext>
            </a:extLst>
          </p:cNvPr>
          <p:cNvSpPr>
            <a:spLocks noGrp="1"/>
          </p:cNvSpPr>
          <p:nvPr>
            <p:ph type="title"/>
          </p:nvPr>
        </p:nvSpPr>
        <p:spPr/>
        <p:txBody>
          <a:bodyPr/>
          <a:lstStyle/>
          <a:p>
            <a:r>
              <a:rPr lang="en-US" dirty="0"/>
              <a:t>FEASIBILITY</a:t>
            </a:r>
            <a:endParaRPr lang="es-ES" dirty="0"/>
          </a:p>
        </p:txBody>
      </p:sp>
      <p:sp>
        <p:nvSpPr>
          <p:cNvPr id="6" name="Text Placeholder 5">
            <a:extLst>
              <a:ext uri="{FF2B5EF4-FFF2-40B4-BE49-F238E27FC236}">
                <a16:creationId xmlns:a16="http://schemas.microsoft.com/office/drawing/2014/main" id="{8B6BF0EA-98A5-47AB-B556-E41D03288B79}"/>
              </a:ext>
            </a:extLst>
          </p:cNvPr>
          <p:cNvSpPr>
            <a:spLocks noGrp="1"/>
          </p:cNvSpPr>
          <p:nvPr>
            <p:ph type="body" idx="1"/>
          </p:nvPr>
        </p:nvSpPr>
        <p:spPr>
          <a:xfrm>
            <a:off x="713225" y="1228675"/>
            <a:ext cx="3040240" cy="3416400"/>
          </a:xfrm>
        </p:spPr>
        <p:txBody>
          <a:bodyPr anchor="ctr"/>
          <a:lstStyle/>
          <a:p>
            <a:pPr marL="152400" indent="0">
              <a:buNone/>
            </a:pPr>
            <a:r>
              <a:rPr lang="en-US" sz="2400" dirty="0">
                <a:latin typeface="+mj-lt"/>
              </a:rPr>
              <a:t>Requires tones between 20Hz and 20,000Hz</a:t>
            </a:r>
            <a:endParaRPr lang="es-ES" sz="2400" dirty="0">
              <a:latin typeface="+mj-lt"/>
            </a:endParaRPr>
          </a:p>
        </p:txBody>
      </p:sp>
      <p:pic>
        <p:nvPicPr>
          <p:cNvPr id="8" name="Picture 7" descr="Chart, line chart&#10;&#10;Description automatically generated">
            <a:extLst>
              <a:ext uri="{FF2B5EF4-FFF2-40B4-BE49-F238E27FC236}">
                <a16:creationId xmlns:a16="http://schemas.microsoft.com/office/drawing/2014/main" id="{8699ED0F-B95A-412F-9AF5-0DF4E6261250}"/>
              </a:ext>
            </a:extLst>
          </p:cNvPr>
          <p:cNvPicPr>
            <a:picLocks noChangeAspect="1"/>
          </p:cNvPicPr>
          <p:nvPr/>
        </p:nvPicPr>
        <p:blipFill>
          <a:blip r:embed="rId3"/>
          <a:stretch>
            <a:fillRect/>
          </a:stretch>
        </p:blipFill>
        <p:spPr>
          <a:xfrm>
            <a:off x="4101206" y="1873584"/>
            <a:ext cx="4319919" cy="2126581"/>
          </a:xfrm>
          <a:prstGeom prst="rect">
            <a:avLst/>
          </a:prstGeom>
        </p:spPr>
      </p:pic>
      <p:sp>
        <p:nvSpPr>
          <p:cNvPr id="9" name="TextBox 8">
            <a:extLst>
              <a:ext uri="{FF2B5EF4-FFF2-40B4-BE49-F238E27FC236}">
                <a16:creationId xmlns:a16="http://schemas.microsoft.com/office/drawing/2014/main" id="{40C125FC-C871-42BA-B02E-1E4ACC316E3E}"/>
              </a:ext>
            </a:extLst>
          </p:cNvPr>
          <p:cNvSpPr txBox="1"/>
          <p:nvPr/>
        </p:nvSpPr>
        <p:spPr>
          <a:xfrm>
            <a:off x="4101206" y="4080218"/>
            <a:ext cx="3934046" cy="461665"/>
          </a:xfrm>
          <a:prstGeom prst="rect">
            <a:avLst/>
          </a:prstGeom>
          <a:noFill/>
        </p:spPr>
        <p:txBody>
          <a:bodyPr wrap="square" rtlCol="0">
            <a:spAutoFit/>
          </a:bodyPr>
          <a:lstStyle/>
          <a:p>
            <a:pPr marL="0" lvl="0" indent="0" rtl="0">
              <a:spcBef>
                <a:spcPts val="0"/>
              </a:spcBef>
              <a:spcAft>
                <a:spcPts val="0"/>
              </a:spcAft>
              <a:buNone/>
            </a:pPr>
            <a:r>
              <a:rPr lang="en-US" sz="1200" i="1" dirty="0">
                <a:solidFill>
                  <a:schemeClr val="dk2"/>
                </a:solidFill>
              </a:rPr>
              <a:t>Typical frequency response range of a consumer smartphone (Image credit: </a:t>
            </a:r>
            <a:r>
              <a:rPr lang="en-US" sz="1200" i="1" dirty="0" err="1">
                <a:solidFill>
                  <a:schemeClr val="dk2"/>
                </a:solidFill>
              </a:rPr>
              <a:t>Hristo</a:t>
            </a:r>
            <a:r>
              <a:rPr lang="en-US" sz="1200" i="1" dirty="0">
                <a:solidFill>
                  <a:schemeClr val="dk2"/>
                </a:solidFill>
              </a:rPr>
              <a:t> </a:t>
            </a:r>
            <a:r>
              <a:rPr lang="en-US" sz="1200" i="1" dirty="0" err="1">
                <a:solidFill>
                  <a:schemeClr val="dk2"/>
                </a:solidFill>
              </a:rPr>
              <a:t>Bojinov</a:t>
            </a:r>
            <a:r>
              <a:rPr lang="en-US" sz="1200" i="1" dirty="0">
                <a:solidFill>
                  <a:schemeClr val="dk2"/>
                </a:solidFill>
              </a:rPr>
              <a:t> et al.)</a:t>
            </a:r>
          </a:p>
        </p:txBody>
      </p:sp>
    </p:spTree>
    <p:extLst>
      <p:ext uri="{BB962C8B-B14F-4D97-AF65-F5344CB8AC3E}">
        <p14:creationId xmlns:p14="http://schemas.microsoft.com/office/powerpoint/2010/main" val="338428716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3C5AEE-E1D6-4CA3-8AEC-579A31B89369}"/>
              </a:ext>
            </a:extLst>
          </p:cNvPr>
          <p:cNvSpPr>
            <a:spLocks noGrp="1"/>
          </p:cNvSpPr>
          <p:nvPr>
            <p:ph type="title"/>
          </p:nvPr>
        </p:nvSpPr>
        <p:spPr/>
        <p:txBody>
          <a:bodyPr/>
          <a:lstStyle/>
          <a:p>
            <a:r>
              <a:rPr lang="en-US" dirty="0"/>
              <a:t>ACCURACY</a:t>
            </a:r>
            <a:endParaRPr lang="es-ES" dirty="0"/>
          </a:p>
        </p:txBody>
      </p:sp>
      <p:sp>
        <p:nvSpPr>
          <p:cNvPr id="6" name="Text Placeholder 5">
            <a:extLst>
              <a:ext uri="{FF2B5EF4-FFF2-40B4-BE49-F238E27FC236}">
                <a16:creationId xmlns:a16="http://schemas.microsoft.com/office/drawing/2014/main" id="{8B6BF0EA-98A5-47AB-B556-E41D03288B79}"/>
              </a:ext>
            </a:extLst>
          </p:cNvPr>
          <p:cNvSpPr>
            <a:spLocks noGrp="1"/>
          </p:cNvSpPr>
          <p:nvPr>
            <p:ph type="body" idx="1"/>
          </p:nvPr>
        </p:nvSpPr>
        <p:spPr>
          <a:xfrm>
            <a:off x="713225" y="1228675"/>
            <a:ext cx="4544575" cy="3416400"/>
          </a:xfrm>
          <a:noFill/>
        </p:spPr>
        <p:txBody>
          <a:bodyPr anchor="ctr"/>
          <a:lstStyle/>
          <a:p>
            <a:pPr marL="152400" indent="0">
              <a:buNone/>
            </a:pPr>
            <a:r>
              <a:rPr lang="en-US" sz="2400" dirty="0">
                <a:latin typeface="+mj-lt"/>
              </a:rPr>
              <a:t>Requires &gt;100Hz gap between tones</a:t>
            </a:r>
            <a:endParaRPr lang="es-ES" sz="2400" dirty="0"/>
          </a:p>
        </p:txBody>
      </p:sp>
      <p:grpSp>
        <p:nvGrpSpPr>
          <p:cNvPr id="37" name="Group 36">
            <a:extLst>
              <a:ext uri="{FF2B5EF4-FFF2-40B4-BE49-F238E27FC236}">
                <a16:creationId xmlns:a16="http://schemas.microsoft.com/office/drawing/2014/main" id="{1B041370-CD37-43C0-BFA0-4B8DB4E7A240}"/>
              </a:ext>
            </a:extLst>
          </p:cNvPr>
          <p:cNvGrpSpPr/>
          <p:nvPr/>
        </p:nvGrpSpPr>
        <p:grpSpPr>
          <a:xfrm>
            <a:off x="5361039" y="1228675"/>
            <a:ext cx="2823943" cy="3416400"/>
            <a:chOff x="5606833" y="1228675"/>
            <a:chExt cx="2823943" cy="3416400"/>
          </a:xfrm>
        </p:grpSpPr>
        <p:grpSp>
          <p:nvGrpSpPr>
            <p:cNvPr id="36" name="Group 35">
              <a:extLst>
                <a:ext uri="{FF2B5EF4-FFF2-40B4-BE49-F238E27FC236}">
                  <a16:creationId xmlns:a16="http://schemas.microsoft.com/office/drawing/2014/main" id="{255A40A8-6FD0-424E-89B0-5B0E7FEC1E2E}"/>
                </a:ext>
              </a:extLst>
            </p:cNvPr>
            <p:cNvGrpSpPr/>
            <p:nvPr/>
          </p:nvGrpSpPr>
          <p:grpSpPr>
            <a:xfrm>
              <a:off x="5606833" y="1228675"/>
              <a:ext cx="2823943" cy="3416400"/>
              <a:chOff x="5606833" y="1228675"/>
              <a:chExt cx="2823943" cy="3416400"/>
            </a:xfrm>
          </p:grpSpPr>
          <p:sp>
            <p:nvSpPr>
              <p:cNvPr id="30" name="Rectangle 29">
                <a:extLst>
                  <a:ext uri="{FF2B5EF4-FFF2-40B4-BE49-F238E27FC236}">
                    <a16:creationId xmlns:a16="http://schemas.microsoft.com/office/drawing/2014/main" id="{B3CCBEE7-6C13-4AA1-8D76-43AF36D46F97}"/>
                  </a:ext>
                </a:extLst>
              </p:cNvPr>
              <p:cNvSpPr/>
              <p:nvPr/>
            </p:nvSpPr>
            <p:spPr>
              <a:xfrm>
                <a:off x="5606833" y="1228675"/>
                <a:ext cx="2814291" cy="341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1" name="Group 30">
                <a:extLst>
                  <a:ext uri="{FF2B5EF4-FFF2-40B4-BE49-F238E27FC236}">
                    <a16:creationId xmlns:a16="http://schemas.microsoft.com/office/drawing/2014/main" id="{90F84EF9-86F8-4356-AD7B-8C61206BE371}"/>
                  </a:ext>
                </a:extLst>
              </p:cNvPr>
              <p:cNvGrpSpPr/>
              <p:nvPr/>
            </p:nvGrpSpPr>
            <p:grpSpPr>
              <a:xfrm>
                <a:off x="5606833" y="1342436"/>
                <a:ext cx="2823943" cy="3188877"/>
                <a:chOff x="5606833" y="1228675"/>
                <a:chExt cx="2823943" cy="3188877"/>
              </a:xfrm>
            </p:grpSpPr>
            <p:pic>
              <p:nvPicPr>
                <p:cNvPr id="25" name="Picture 24" descr="Chart, line chart&#10;&#10;Description automatically generated">
                  <a:extLst>
                    <a:ext uri="{FF2B5EF4-FFF2-40B4-BE49-F238E27FC236}">
                      <a16:creationId xmlns:a16="http://schemas.microsoft.com/office/drawing/2014/main" id="{DD3ED1BA-99D7-431F-A086-905CD306EDDF}"/>
                    </a:ext>
                  </a:extLst>
                </p:cNvPr>
                <p:cNvPicPr>
                  <a:picLocks noChangeAspect="1"/>
                </p:cNvPicPr>
                <p:nvPr/>
              </p:nvPicPr>
              <p:blipFill rotWithShape="1">
                <a:blip r:embed="rId3"/>
                <a:srcRect l="16690" t="43575" r="10127" b="6270"/>
                <a:stretch/>
              </p:blipFill>
              <p:spPr>
                <a:xfrm>
                  <a:off x="5606834" y="1228675"/>
                  <a:ext cx="2823942" cy="875686"/>
                </a:xfrm>
                <a:prstGeom prst="rect">
                  <a:avLst/>
                </a:prstGeom>
              </p:spPr>
            </p:pic>
            <p:pic>
              <p:nvPicPr>
                <p:cNvPr id="27" name="Picture 26" descr="Chart, line chart&#10;&#10;Description automatically generated">
                  <a:extLst>
                    <a:ext uri="{FF2B5EF4-FFF2-40B4-BE49-F238E27FC236}">
                      <a16:creationId xmlns:a16="http://schemas.microsoft.com/office/drawing/2014/main" id="{F5B02B17-AAB3-4EEC-BC8A-813314E5C7C8}"/>
                    </a:ext>
                  </a:extLst>
                </p:cNvPr>
                <p:cNvPicPr>
                  <a:picLocks noChangeAspect="1"/>
                </p:cNvPicPr>
                <p:nvPr/>
              </p:nvPicPr>
              <p:blipFill rotWithShape="1">
                <a:blip r:embed="rId4"/>
                <a:srcRect l="16760" t="44148" r="10055" b="5697"/>
                <a:stretch/>
              </p:blipFill>
              <p:spPr>
                <a:xfrm>
                  <a:off x="5606833" y="2002197"/>
                  <a:ext cx="2823941" cy="875686"/>
                </a:xfrm>
                <a:prstGeom prst="rect">
                  <a:avLst/>
                </a:prstGeom>
              </p:spPr>
            </p:pic>
            <p:pic>
              <p:nvPicPr>
                <p:cNvPr id="29" name="Picture 28" descr="Chart, line chart&#10;&#10;Description automatically generated">
                  <a:extLst>
                    <a:ext uri="{FF2B5EF4-FFF2-40B4-BE49-F238E27FC236}">
                      <a16:creationId xmlns:a16="http://schemas.microsoft.com/office/drawing/2014/main" id="{725C8F58-4847-4F4A-90CF-7D845C7E983C}"/>
                    </a:ext>
                  </a:extLst>
                </p:cNvPr>
                <p:cNvPicPr>
                  <a:picLocks noChangeAspect="1"/>
                </p:cNvPicPr>
                <p:nvPr/>
              </p:nvPicPr>
              <p:blipFill rotWithShape="1">
                <a:blip r:embed="rId5"/>
                <a:srcRect l="17154" t="43390" r="13006" b="6677"/>
                <a:stretch/>
              </p:blipFill>
              <p:spPr>
                <a:xfrm>
                  <a:off x="5606833" y="2772367"/>
                  <a:ext cx="2823941" cy="871664"/>
                </a:xfrm>
                <a:prstGeom prst="rect">
                  <a:avLst/>
                </a:prstGeom>
              </p:spPr>
            </p:pic>
            <p:pic>
              <p:nvPicPr>
                <p:cNvPr id="23" name="Picture 22" descr="A picture containing icon&#10;&#10;Description automatically generated">
                  <a:extLst>
                    <a:ext uri="{FF2B5EF4-FFF2-40B4-BE49-F238E27FC236}">
                      <a16:creationId xmlns:a16="http://schemas.microsoft.com/office/drawing/2014/main" id="{3847CFE3-3348-4EFF-AC0A-9EE2CF14F97B}"/>
                    </a:ext>
                  </a:extLst>
                </p:cNvPr>
                <p:cNvPicPr>
                  <a:picLocks noChangeAspect="1"/>
                </p:cNvPicPr>
                <p:nvPr/>
              </p:nvPicPr>
              <p:blipFill rotWithShape="1">
                <a:blip r:embed="rId6"/>
                <a:srcRect l="17885" t="43404" r="12278" b="6663"/>
                <a:stretch/>
              </p:blipFill>
              <p:spPr>
                <a:xfrm>
                  <a:off x="5606833" y="3545889"/>
                  <a:ext cx="2823941" cy="871663"/>
                </a:xfrm>
                <a:prstGeom prst="rect">
                  <a:avLst/>
                </a:prstGeom>
              </p:spPr>
            </p:pic>
          </p:grpSp>
        </p:grpSp>
        <p:sp>
          <p:nvSpPr>
            <p:cNvPr id="32" name="TextBox 31">
              <a:extLst>
                <a:ext uri="{FF2B5EF4-FFF2-40B4-BE49-F238E27FC236}">
                  <a16:creationId xmlns:a16="http://schemas.microsoft.com/office/drawing/2014/main" id="{60F4662D-CA3A-4425-AAEE-F9E1522C62F3}"/>
                </a:ext>
              </a:extLst>
            </p:cNvPr>
            <p:cNvSpPr txBox="1"/>
            <p:nvPr/>
          </p:nvSpPr>
          <p:spPr>
            <a:xfrm>
              <a:off x="7636967" y="1294063"/>
              <a:ext cx="793807" cy="307777"/>
            </a:xfrm>
            <a:prstGeom prst="rect">
              <a:avLst/>
            </a:prstGeom>
            <a:noFill/>
          </p:spPr>
          <p:txBody>
            <a:bodyPr wrap="none" rtlCol="0">
              <a:spAutoFit/>
            </a:bodyPr>
            <a:lstStyle/>
            <a:p>
              <a:r>
                <a:rPr lang="en-US" dirty="0">
                  <a:latin typeface="+mj-lt"/>
                </a:rPr>
                <a:t>500Hz</a:t>
              </a:r>
            </a:p>
          </p:txBody>
        </p:sp>
        <p:sp>
          <p:nvSpPr>
            <p:cNvPr id="33" name="TextBox 32">
              <a:extLst>
                <a:ext uri="{FF2B5EF4-FFF2-40B4-BE49-F238E27FC236}">
                  <a16:creationId xmlns:a16="http://schemas.microsoft.com/office/drawing/2014/main" id="{17524819-84A2-4A21-B029-B43312647655}"/>
                </a:ext>
              </a:extLst>
            </p:cNvPr>
            <p:cNvSpPr txBox="1"/>
            <p:nvPr/>
          </p:nvSpPr>
          <p:spPr>
            <a:xfrm>
              <a:off x="7606001" y="2168715"/>
              <a:ext cx="763351" cy="307777"/>
            </a:xfrm>
            <a:prstGeom prst="rect">
              <a:avLst/>
            </a:prstGeom>
            <a:noFill/>
          </p:spPr>
          <p:txBody>
            <a:bodyPr wrap="none" rtlCol="0">
              <a:spAutoFit/>
            </a:bodyPr>
            <a:lstStyle/>
            <a:p>
              <a:r>
                <a:rPr lang="en-US" dirty="0">
                  <a:latin typeface="+mj-lt"/>
                </a:rPr>
                <a:t>150Hz</a:t>
              </a:r>
              <a:endParaRPr lang="es-ES" dirty="0">
                <a:latin typeface="+mj-lt"/>
              </a:endParaRPr>
            </a:p>
          </p:txBody>
        </p:sp>
        <p:sp>
          <p:nvSpPr>
            <p:cNvPr id="34" name="TextBox 33">
              <a:extLst>
                <a:ext uri="{FF2B5EF4-FFF2-40B4-BE49-F238E27FC236}">
                  <a16:creationId xmlns:a16="http://schemas.microsoft.com/office/drawing/2014/main" id="{93D81A47-E6D0-4717-A275-65AEA9A5B2E1}"/>
                </a:ext>
              </a:extLst>
            </p:cNvPr>
            <p:cNvSpPr txBox="1"/>
            <p:nvPr/>
          </p:nvSpPr>
          <p:spPr>
            <a:xfrm>
              <a:off x="7603596" y="2938885"/>
              <a:ext cx="768159" cy="307777"/>
            </a:xfrm>
            <a:prstGeom prst="rect">
              <a:avLst/>
            </a:prstGeom>
            <a:noFill/>
          </p:spPr>
          <p:txBody>
            <a:bodyPr wrap="none" rtlCol="0">
              <a:spAutoFit/>
            </a:bodyPr>
            <a:lstStyle/>
            <a:p>
              <a:r>
                <a:rPr lang="en-US" dirty="0">
                  <a:latin typeface="+mj-lt"/>
                </a:rPr>
                <a:t>100Hz</a:t>
              </a:r>
              <a:endParaRPr lang="es-ES" dirty="0">
                <a:latin typeface="+mj-lt"/>
              </a:endParaRPr>
            </a:p>
          </p:txBody>
        </p:sp>
        <p:sp>
          <p:nvSpPr>
            <p:cNvPr id="35" name="TextBox 34">
              <a:extLst>
                <a:ext uri="{FF2B5EF4-FFF2-40B4-BE49-F238E27FC236}">
                  <a16:creationId xmlns:a16="http://schemas.microsoft.com/office/drawing/2014/main" id="{9B168707-76D9-4A66-A544-8635540FE1C9}"/>
                </a:ext>
              </a:extLst>
            </p:cNvPr>
            <p:cNvSpPr txBox="1"/>
            <p:nvPr/>
          </p:nvSpPr>
          <p:spPr>
            <a:xfrm>
              <a:off x="7695770" y="3731460"/>
              <a:ext cx="673582" cy="307777"/>
            </a:xfrm>
            <a:prstGeom prst="rect">
              <a:avLst/>
            </a:prstGeom>
            <a:noFill/>
          </p:spPr>
          <p:txBody>
            <a:bodyPr wrap="none" rtlCol="0">
              <a:spAutoFit/>
            </a:bodyPr>
            <a:lstStyle/>
            <a:p>
              <a:r>
                <a:rPr lang="en-US" dirty="0">
                  <a:latin typeface="+mj-lt"/>
                </a:rPr>
                <a:t>80Hz</a:t>
              </a:r>
              <a:endParaRPr lang="es-ES" dirty="0">
                <a:latin typeface="+mj-lt"/>
              </a:endParaRPr>
            </a:p>
          </p:txBody>
        </p:sp>
      </p:grpSp>
    </p:spTree>
    <p:extLst>
      <p:ext uri="{BB962C8B-B14F-4D97-AF65-F5344CB8AC3E}">
        <p14:creationId xmlns:p14="http://schemas.microsoft.com/office/powerpoint/2010/main" val="339125925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theme/theme1.xml><?xml version="1.0" encoding="utf-8"?>
<a:theme xmlns:a="http://schemas.openxmlformats.org/drawingml/2006/main" name="Solar Panel Project Proposal by Slidesgo">
  <a:themeElements>
    <a:clrScheme name="Simple Light">
      <a:dk1>
        <a:srgbClr val="F3F3F3"/>
      </a:dk1>
      <a:lt1>
        <a:srgbClr val="010203"/>
      </a:lt1>
      <a:dk2>
        <a:srgbClr val="B7B7B7"/>
      </a:dk2>
      <a:lt2>
        <a:srgbClr val="2B2929"/>
      </a:lt2>
      <a:accent1>
        <a:srgbClr val="FFFFFF"/>
      </a:accent1>
      <a:accent2>
        <a:srgbClr val="666666"/>
      </a:accent2>
      <a:accent3>
        <a:srgbClr val="FFFFFF"/>
      </a:accent3>
      <a:accent4>
        <a:srgbClr val="FFFFFF"/>
      </a:accent4>
      <a:accent5>
        <a:srgbClr val="FFFFFF"/>
      </a:accent5>
      <a:accent6>
        <a:srgbClr val="FFFFFF"/>
      </a:accent6>
      <a:hlink>
        <a:srgbClr val="B7B7B7"/>
      </a:hlink>
      <a:folHlink>
        <a:srgbClr val="0097A7"/>
      </a:folHlink>
    </a:clrScheme>
    <a:fontScheme name="Custom 1">
      <a:majorFont>
        <a:latin typeface="Rubik Extra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5112</TotalTime>
  <Words>3188</Words>
  <Application>Microsoft Office PowerPoint</Application>
  <PresentationFormat>On-screen Show (16:9)</PresentationFormat>
  <Paragraphs>315</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Rubik ExtraBold</vt:lpstr>
      <vt:lpstr>Orbitron</vt:lpstr>
      <vt:lpstr>DM Sans</vt:lpstr>
      <vt:lpstr>Rubik Medium</vt:lpstr>
      <vt:lpstr>Lato</vt:lpstr>
      <vt:lpstr>Arial</vt:lpstr>
      <vt:lpstr>Fira Sans Extra Condensed Medium</vt:lpstr>
      <vt:lpstr>Solar Panel Project Proposal by Slidesgo</vt:lpstr>
      <vt:lpstr>D.I.Y. Smartcube</vt:lpstr>
      <vt:lpstr>RESULTS</vt:lpstr>
      <vt:lpstr>CURRENT SMARTCUBES</vt:lpstr>
      <vt:lpstr>Giiker Cube</vt:lpstr>
      <vt:lpstr>Robotic Hand</vt:lpstr>
      <vt:lpstr>TURN TRACKING VIA SOUND</vt:lpstr>
      <vt:lpstr>Legality</vt:lpstr>
      <vt:lpstr>FEASIBILITY</vt:lpstr>
      <vt:lpstr>ACCURACY</vt:lpstr>
      <vt:lpstr>COMPATIBILITY</vt:lpstr>
      <vt:lpstr>GRANULAR STATISTICS</vt:lpstr>
      <vt:lpstr>COMPETITION LEGALITY</vt:lpstr>
      <vt:lpstr>PROOF OF CONCEPT</vt:lpstr>
      <vt:lpstr>PROTOCOL</vt:lpstr>
      <vt:lpstr>PROTOCOL</vt:lpstr>
      <vt:lpstr>PROTOCOL</vt:lpstr>
      <vt:lpstr>RECEIVER</vt:lpstr>
      <vt:lpstr>TRANSMITTER</vt:lpstr>
      <vt:lpstr>RESULTS</vt:lpstr>
      <vt:lpstr>FEASIBILITY</vt:lpstr>
      <vt:lpstr>ACCURACY</vt:lpstr>
      <vt:lpstr>COMPATIBILITY</vt:lpstr>
      <vt:lpstr>GRANULARITY</vt:lpstr>
      <vt:lpstr>COMPETITION LEGALITY</vt:lpstr>
      <vt:lpstr>Limitations</vt:lpstr>
      <vt:lpstr>OUTLOOK</vt:lpstr>
      <vt:lpstr>Construct</vt:lpstr>
      <vt:lpstr>Thanks!</vt:lpstr>
      <vt:lpstr>Extra Slides</vt:lpstr>
      <vt:lpstr>Erno Rubik</vt:lpstr>
      <vt:lpstr>Music’s Cube</vt:lpstr>
      <vt:lpstr>UNEXPLORED APPROACHES</vt:lpstr>
      <vt:lpstr>ABOUT ME</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PANEL PROJECT PROPOSAL</dc:title>
  <cp:lastModifiedBy>Joseph Hale (Student)</cp:lastModifiedBy>
  <cp:revision>40</cp:revision>
  <dcterms:modified xsi:type="dcterms:W3CDTF">2022-04-14T01:54:12Z</dcterms:modified>
</cp:coreProperties>
</file>